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32"/>
  </p:notesMasterIdLst>
  <p:sldIdLst>
    <p:sldId id="293" r:id="rId2"/>
    <p:sldId id="278" r:id="rId3"/>
    <p:sldId id="258" r:id="rId4"/>
    <p:sldId id="277" r:id="rId5"/>
    <p:sldId id="259" r:id="rId6"/>
    <p:sldId id="279" r:id="rId7"/>
    <p:sldId id="260" r:id="rId8"/>
    <p:sldId id="281" r:id="rId9"/>
    <p:sldId id="267" r:id="rId10"/>
    <p:sldId id="264" r:id="rId11"/>
    <p:sldId id="280" r:id="rId12"/>
    <p:sldId id="266" r:id="rId13"/>
    <p:sldId id="284" r:id="rId14"/>
    <p:sldId id="290" r:id="rId15"/>
    <p:sldId id="285" r:id="rId16"/>
    <p:sldId id="291" r:id="rId17"/>
    <p:sldId id="286" r:id="rId18"/>
    <p:sldId id="287" r:id="rId19"/>
    <p:sldId id="295" r:id="rId20"/>
    <p:sldId id="283" r:id="rId21"/>
    <p:sldId id="269" r:id="rId22"/>
    <p:sldId id="282" r:id="rId23"/>
    <p:sldId id="268" r:id="rId24"/>
    <p:sldId id="294" r:id="rId25"/>
    <p:sldId id="270" r:id="rId26"/>
    <p:sldId id="271" r:id="rId27"/>
    <p:sldId id="272" r:id="rId28"/>
    <p:sldId id="288" r:id="rId29"/>
    <p:sldId id="273" r:id="rId30"/>
    <p:sldId id="289" r:id="rId31"/>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A0DA2C-B04A-B5C1-08B3-05BA5A4272F9}" name="GIACOMINI ALEX" initials="GA" userId="S::s1100690@studenti.univpm.it::b091146b-4168-414a-9586-f6056457cf4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0"/>
    <p:restoredTop sz="94648"/>
  </p:normalViewPr>
  <p:slideViewPr>
    <p:cSldViewPr snapToGrid="0" snapToObjects="1">
      <p:cViewPr>
        <p:scale>
          <a:sx n="103" d="100"/>
          <a:sy n="103" d="100"/>
        </p:scale>
        <p:origin x="504"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5400CD-69E5-4938-8BFC-0899B8A68DE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C17D704-A8D3-4776-BE73-45A01B1F87CA}">
      <dgm:prSet/>
      <dgm:spPr>
        <a:solidFill>
          <a:schemeClr val="accent6"/>
        </a:solidFill>
      </dgm:spPr>
      <dgm:t>
        <a:bodyPr/>
        <a:lstStyle/>
        <a:p>
          <a:r>
            <a:rPr lang="it-IT" dirty="0"/>
            <a:t>Effetti sonori (disattivabili)</a:t>
          </a:r>
          <a:endParaRPr lang="en-US" dirty="0"/>
        </a:p>
      </dgm:t>
    </dgm:pt>
    <dgm:pt modelId="{4EBFB2B5-F8A8-4C6E-B2A7-5F1B6A40FBBC}" type="parTrans" cxnId="{B857445A-63FB-4D60-BAB9-ABA4162548BF}">
      <dgm:prSet/>
      <dgm:spPr/>
      <dgm:t>
        <a:bodyPr/>
        <a:lstStyle/>
        <a:p>
          <a:endParaRPr lang="en-US"/>
        </a:p>
      </dgm:t>
    </dgm:pt>
    <dgm:pt modelId="{7FB2FFFE-09CA-42AF-A9E7-558CDD8312A9}" type="sibTrans" cxnId="{B857445A-63FB-4D60-BAB9-ABA4162548BF}">
      <dgm:prSet/>
      <dgm:spPr/>
      <dgm:t>
        <a:bodyPr/>
        <a:lstStyle/>
        <a:p>
          <a:endParaRPr lang="en-US"/>
        </a:p>
      </dgm:t>
    </dgm:pt>
    <dgm:pt modelId="{5E6670EB-F897-47ED-A0AF-297C0948763B}">
      <dgm:prSet/>
      <dgm:spPr>
        <a:solidFill>
          <a:schemeClr val="accent6"/>
        </a:solidFill>
      </dgm:spPr>
      <dgm:t>
        <a:bodyPr/>
        <a:lstStyle/>
        <a:p>
          <a:r>
            <a:rPr lang="it-IT" dirty="0"/>
            <a:t>Animazioni (durante l’interazione del personaggio con nemici/ostacoli)</a:t>
          </a:r>
          <a:endParaRPr lang="en-US" dirty="0"/>
        </a:p>
      </dgm:t>
    </dgm:pt>
    <dgm:pt modelId="{54F81FD1-51F7-4BA8-A830-D433952F52BA}" type="parTrans" cxnId="{1B70E825-8241-407D-8CCF-CBDA8E68AE92}">
      <dgm:prSet/>
      <dgm:spPr/>
      <dgm:t>
        <a:bodyPr/>
        <a:lstStyle/>
        <a:p>
          <a:endParaRPr lang="en-US"/>
        </a:p>
      </dgm:t>
    </dgm:pt>
    <dgm:pt modelId="{132022EF-E210-4755-8C0E-753E9E7B3D54}" type="sibTrans" cxnId="{1B70E825-8241-407D-8CCF-CBDA8E68AE92}">
      <dgm:prSet/>
      <dgm:spPr/>
      <dgm:t>
        <a:bodyPr/>
        <a:lstStyle/>
        <a:p>
          <a:endParaRPr lang="en-US"/>
        </a:p>
      </dgm:t>
    </dgm:pt>
    <dgm:pt modelId="{AA62E30C-C4A3-4445-8D84-8BA3E5809DFA}">
      <dgm:prSet/>
      <dgm:spPr>
        <a:solidFill>
          <a:schemeClr val="accent6"/>
        </a:solidFill>
      </dgm:spPr>
      <dgm:t>
        <a:bodyPr/>
        <a:lstStyle/>
        <a:p>
          <a:r>
            <a:rPr lang="it-IT" dirty="0"/>
            <a:t>Pulsanti presenti:</a:t>
          </a:r>
          <a:endParaRPr lang="en-US" dirty="0"/>
        </a:p>
      </dgm:t>
    </dgm:pt>
    <dgm:pt modelId="{9CD673EE-031A-4ABE-A2F1-9497294D6687}" type="parTrans" cxnId="{5EB8F6EB-B0A9-4789-8FFF-D8741AEC087B}">
      <dgm:prSet/>
      <dgm:spPr/>
      <dgm:t>
        <a:bodyPr/>
        <a:lstStyle/>
        <a:p>
          <a:endParaRPr lang="en-US"/>
        </a:p>
      </dgm:t>
    </dgm:pt>
    <dgm:pt modelId="{DE91CD18-1441-4387-BAB0-35283FD330F4}" type="sibTrans" cxnId="{5EB8F6EB-B0A9-4789-8FFF-D8741AEC087B}">
      <dgm:prSet/>
      <dgm:spPr/>
      <dgm:t>
        <a:bodyPr/>
        <a:lstStyle/>
        <a:p>
          <a:endParaRPr lang="en-US"/>
        </a:p>
      </dgm:t>
    </dgm:pt>
    <dgm:pt modelId="{F66C5099-0CA5-4B6C-A6DC-5A1FBF355033}">
      <dgm:prSet/>
      <dgm:spPr>
        <a:solidFill>
          <a:schemeClr val="accent6"/>
        </a:solidFill>
      </dgm:spPr>
      <dgm:t>
        <a:bodyPr/>
        <a:lstStyle/>
        <a:p>
          <a:r>
            <a:rPr lang="it-IT" dirty="0"/>
            <a:t>Pausa: permette di bloccare il gioco temporaneamente con 2 opzioni disponibili:</a:t>
          </a:r>
          <a:endParaRPr lang="en-US" dirty="0"/>
        </a:p>
      </dgm:t>
    </dgm:pt>
    <dgm:pt modelId="{34D4D8AB-3058-4EB2-AB6E-B9C6A41F78D3}" type="parTrans" cxnId="{86A62C06-8C6D-4A2D-83BF-376FAE6371F1}">
      <dgm:prSet/>
      <dgm:spPr/>
      <dgm:t>
        <a:bodyPr/>
        <a:lstStyle/>
        <a:p>
          <a:endParaRPr lang="en-US"/>
        </a:p>
      </dgm:t>
    </dgm:pt>
    <dgm:pt modelId="{F4CD288E-CC3F-4B18-9F13-952964C19144}" type="sibTrans" cxnId="{86A62C06-8C6D-4A2D-83BF-376FAE6371F1}">
      <dgm:prSet/>
      <dgm:spPr/>
      <dgm:t>
        <a:bodyPr/>
        <a:lstStyle/>
        <a:p>
          <a:endParaRPr lang="en-US"/>
        </a:p>
      </dgm:t>
    </dgm:pt>
    <dgm:pt modelId="{9792827A-1920-4FD5-9F3A-713870118D22}">
      <dgm:prSet/>
      <dgm:spPr>
        <a:solidFill>
          <a:schemeClr val="accent6"/>
        </a:solidFill>
      </dgm:spPr>
      <dgm:t>
        <a:bodyPr/>
        <a:lstStyle/>
        <a:p>
          <a:r>
            <a:rPr lang="it-IT" dirty="0"/>
            <a:t>Silenziare Musica &amp; Effetti sonori;</a:t>
          </a:r>
          <a:endParaRPr lang="en-US" dirty="0"/>
        </a:p>
      </dgm:t>
    </dgm:pt>
    <dgm:pt modelId="{74821441-D958-40AA-9D0A-973A6616717C}" type="parTrans" cxnId="{985A44FF-F5E5-4DEB-BB35-E6B73F94C74C}">
      <dgm:prSet/>
      <dgm:spPr/>
      <dgm:t>
        <a:bodyPr/>
        <a:lstStyle/>
        <a:p>
          <a:endParaRPr lang="en-US"/>
        </a:p>
      </dgm:t>
    </dgm:pt>
    <dgm:pt modelId="{917F9669-E6C4-4C52-9221-87C631478BD0}" type="sibTrans" cxnId="{985A44FF-F5E5-4DEB-BB35-E6B73F94C74C}">
      <dgm:prSet/>
      <dgm:spPr/>
      <dgm:t>
        <a:bodyPr/>
        <a:lstStyle/>
        <a:p>
          <a:endParaRPr lang="en-US"/>
        </a:p>
      </dgm:t>
    </dgm:pt>
    <dgm:pt modelId="{8F6E975C-19AF-40D1-BF6E-7710E3D22267}">
      <dgm:prSet/>
      <dgm:spPr>
        <a:solidFill>
          <a:schemeClr val="accent6"/>
        </a:solidFill>
      </dgm:spPr>
      <dgm:t>
        <a:bodyPr/>
        <a:lstStyle/>
        <a:p>
          <a:r>
            <a:rPr lang="it-IT"/>
            <a:t>Ricominciare il percorso;</a:t>
          </a:r>
          <a:endParaRPr lang="en-US"/>
        </a:p>
      </dgm:t>
    </dgm:pt>
    <dgm:pt modelId="{7985591A-BB56-4958-A05A-A528E7048DEB}" type="parTrans" cxnId="{232FD123-5AB3-4D8F-9EF0-C821B9FD8B54}">
      <dgm:prSet/>
      <dgm:spPr/>
      <dgm:t>
        <a:bodyPr/>
        <a:lstStyle/>
        <a:p>
          <a:endParaRPr lang="en-US"/>
        </a:p>
      </dgm:t>
    </dgm:pt>
    <dgm:pt modelId="{B687FA9D-D95E-4525-A05C-445BAC9D2CFC}" type="sibTrans" cxnId="{232FD123-5AB3-4D8F-9EF0-C821B9FD8B54}">
      <dgm:prSet/>
      <dgm:spPr/>
      <dgm:t>
        <a:bodyPr/>
        <a:lstStyle/>
        <a:p>
          <a:endParaRPr lang="en-US"/>
        </a:p>
      </dgm:t>
    </dgm:pt>
    <dgm:pt modelId="{26C2E28E-9D66-4A6F-9E46-B78B7DC42112}">
      <dgm:prSet/>
      <dgm:spPr>
        <a:solidFill>
          <a:schemeClr val="accent6"/>
        </a:solidFill>
      </dgm:spPr>
      <dgm:t>
        <a:bodyPr/>
        <a:lstStyle/>
        <a:p>
          <a:r>
            <a:rPr lang="it-IT" dirty="0"/>
            <a:t>Distanza percorsa e Distanza massima raggiunta con specifico modello di Rete addestrato ed utilizzato in inferenza</a:t>
          </a:r>
          <a:endParaRPr lang="en-US" dirty="0"/>
        </a:p>
      </dgm:t>
    </dgm:pt>
    <dgm:pt modelId="{FA6B1DA2-CCF6-4FA0-BC23-E75EFDF1D15F}" type="parTrans" cxnId="{780B2D60-3386-4AF5-B516-2B540C4419F9}">
      <dgm:prSet/>
      <dgm:spPr/>
      <dgm:t>
        <a:bodyPr/>
        <a:lstStyle/>
        <a:p>
          <a:endParaRPr lang="en-US"/>
        </a:p>
      </dgm:t>
    </dgm:pt>
    <dgm:pt modelId="{4CE6CD9D-677F-49C6-9401-525322599BFF}" type="sibTrans" cxnId="{780B2D60-3386-4AF5-B516-2B540C4419F9}">
      <dgm:prSet/>
      <dgm:spPr/>
      <dgm:t>
        <a:bodyPr/>
        <a:lstStyle/>
        <a:p>
          <a:endParaRPr lang="en-US"/>
        </a:p>
      </dgm:t>
    </dgm:pt>
    <dgm:pt modelId="{BBB49D38-FCC8-475F-B77C-C72FDB533B7A}">
      <dgm:prSet/>
      <dgm:spPr>
        <a:solidFill>
          <a:schemeClr val="accent6"/>
        </a:solidFill>
      </dgm:spPr>
      <dgm:t>
        <a:bodyPr/>
        <a:lstStyle/>
        <a:p>
          <a:r>
            <a:rPr lang="it-IT"/>
            <a:t>Monete raccolte dall’inizio dell’addestramento (ancora poco ottimizzate e senza Reward positivo per l’agente)</a:t>
          </a:r>
          <a:endParaRPr lang="en-US"/>
        </a:p>
      </dgm:t>
    </dgm:pt>
    <dgm:pt modelId="{F2BFF332-7DF0-4157-B657-3B23C014BAC6}" type="parTrans" cxnId="{459E154A-B0EF-4A3C-9C38-B67F76CD2779}">
      <dgm:prSet/>
      <dgm:spPr/>
      <dgm:t>
        <a:bodyPr/>
        <a:lstStyle/>
        <a:p>
          <a:endParaRPr lang="en-US"/>
        </a:p>
      </dgm:t>
    </dgm:pt>
    <dgm:pt modelId="{002C7C25-3CDE-4D33-BE61-F1827172FEBC}" type="sibTrans" cxnId="{459E154A-B0EF-4A3C-9C38-B67F76CD2779}">
      <dgm:prSet/>
      <dgm:spPr/>
      <dgm:t>
        <a:bodyPr/>
        <a:lstStyle/>
        <a:p>
          <a:endParaRPr lang="en-US"/>
        </a:p>
      </dgm:t>
    </dgm:pt>
    <dgm:pt modelId="{8D1020EB-5D13-4341-9380-45907684F531}" type="pres">
      <dgm:prSet presAssocID="{E55400CD-69E5-4938-8BFC-0899B8A68DE2}" presName="diagram" presStyleCnt="0">
        <dgm:presLayoutVars>
          <dgm:dir/>
          <dgm:resizeHandles val="exact"/>
        </dgm:presLayoutVars>
      </dgm:prSet>
      <dgm:spPr/>
    </dgm:pt>
    <dgm:pt modelId="{D9CEB54D-1070-6A49-99A8-8A4EB9BD87F6}" type="pres">
      <dgm:prSet presAssocID="{DC17D704-A8D3-4776-BE73-45A01B1F87CA}" presName="node" presStyleLbl="node1" presStyleIdx="0" presStyleCnt="5">
        <dgm:presLayoutVars>
          <dgm:bulletEnabled val="1"/>
        </dgm:presLayoutVars>
      </dgm:prSet>
      <dgm:spPr/>
    </dgm:pt>
    <dgm:pt modelId="{63CB78AA-358C-8947-966D-3AD1347AF705}" type="pres">
      <dgm:prSet presAssocID="{7FB2FFFE-09CA-42AF-A9E7-558CDD8312A9}" presName="sibTrans" presStyleCnt="0"/>
      <dgm:spPr/>
    </dgm:pt>
    <dgm:pt modelId="{550BB00D-CB52-EF4E-875C-CE45486F97B6}" type="pres">
      <dgm:prSet presAssocID="{5E6670EB-F897-47ED-A0AF-297C0948763B}" presName="node" presStyleLbl="node1" presStyleIdx="1" presStyleCnt="5">
        <dgm:presLayoutVars>
          <dgm:bulletEnabled val="1"/>
        </dgm:presLayoutVars>
      </dgm:prSet>
      <dgm:spPr/>
    </dgm:pt>
    <dgm:pt modelId="{33B4EB4B-19B9-BD47-B224-1321CBFC4BCD}" type="pres">
      <dgm:prSet presAssocID="{132022EF-E210-4755-8C0E-753E9E7B3D54}" presName="sibTrans" presStyleCnt="0"/>
      <dgm:spPr/>
    </dgm:pt>
    <dgm:pt modelId="{A0261A61-5B8C-7148-AA1D-383044DC9F82}" type="pres">
      <dgm:prSet presAssocID="{AA62E30C-C4A3-4445-8D84-8BA3E5809DFA}" presName="node" presStyleLbl="node1" presStyleIdx="2" presStyleCnt="5">
        <dgm:presLayoutVars>
          <dgm:bulletEnabled val="1"/>
        </dgm:presLayoutVars>
      </dgm:prSet>
      <dgm:spPr/>
    </dgm:pt>
    <dgm:pt modelId="{4EA51BA2-E6F6-D749-B453-77ABD3DAA543}" type="pres">
      <dgm:prSet presAssocID="{DE91CD18-1441-4387-BAB0-35283FD330F4}" presName="sibTrans" presStyleCnt="0"/>
      <dgm:spPr/>
    </dgm:pt>
    <dgm:pt modelId="{929A23CF-25B1-564B-8296-BB29DE0211CE}" type="pres">
      <dgm:prSet presAssocID="{26C2E28E-9D66-4A6F-9E46-B78B7DC42112}" presName="node" presStyleLbl="node1" presStyleIdx="3" presStyleCnt="5">
        <dgm:presLayoutVars>
          <dgm:bulletEnabled val="1"/>
        </dgm:presLayoutVars>
      </dgm:prSet>
      <dgm:spPr/>
    </dgm:pt>
    <dgm:pt modelId="{B19F6322-232E-1F49-9106-6BECA0F1A2EA}" type="pres">
      <dgm:prSet presAssocID="{4CE6CD9D-677F-49C6-9401-525322599BFF}" presName="sibTrans" presStyleCnt="0"/>
      <dgm:spPr/>
    </dgm:pt>
    <dgm:pt modelId="{A0021A26-6177-8240-A628-1BE5DFDEB0E4}" type="pres">
      <dgm:prSet presAssocID="{BBB49D38-FCC8-475F-B77C-C72FDB533B7A}" presName="node" presStyleLbl="node1" presStyleIdx="4" presStyleCnt="5">
        <dgm:presLayoutVars>
          <dgm:bulletEnabled val="1"/>
        </dgm:presLayoutVars>
      </dgm:prSet>
      <dgm:spPr/>
    </dgm:pt>
  </dgm:ptLst>
  <dgm:cxnLst>
    <dgm:cxn modelId="{86A62C06-8C6D-4A2D-83BF-376FAE6371F1}" srcId="{AA62E30C-C4A3-4445-8D84-8BA3E5809DFA}" destId="{F66C5099-0CA5-4B6C-A6DC-5A1FBF355033}" srcOrd="0" destOrd="0" parTransId="{34D4D8AB-3058-4EB2-AB6E-B9C6A41F78D3}" sibTransId="{F4CD288E-CC3F-4B18-9F13-952964C19144}"/>
    <dgm:cxn modelId="{EE457D10-30F4-CC45-8747-CAACFEAEF29F}" type="presOf" srcId="{E55400CD-69E5-4938-8BFC-0899B8A68DE2}" destId="{8D1020EB-5D13-4341-9380-45907684F531}" srcOrd="0" destOrd="0" presId="urn:microsoft.com/office/officeart/2005/8/layout/default"/>
    <dgm:cxn modelId="{0F58E61C-822E-FE4B-9164-39B487BEE4BD}" type="presOf" srcId="{AA62E30C-C4A3-4445-8D84-8BA3E5809DFA}" destId="{A0261A61-5B8C-7148-AA1D-383044DC9F82}" srcOrd="0" destOrd="0" presId="urn:microsoft.com/office/officeart/2005/8/layout/default"/>
    <dgm:cxn modelId="{232FD123-5AB3-4D8F-9EF0-C821B9FD8B54}" srcId="{AA62E30C-C4A3-4445-8D84-8BA3E5809DFA}" destId="{8F6E975C-19AF-40D1-BF6E-7710E3D22267}" srcOrd="2" destOrd="0" parTransId="{7985591A-BB56-4958-A05A-A528E7048DEB}" sibTransId="{B687FA9D-D95E-4525-A05C-445BAC9D2CFC}"/>
    <dgm:cxn modelId="{1B70E825-8241-407D-8CCF-CBDA8E68AE92}" srcId="{E55400CD-69E5-4938-8BFC-0899B8A68DE2}" destId="{5E6670EB-F897-47ED-A0AF-297C0948763B}" srcOrd="1" destOrd="0" parTransId="{54F81FD1-51F7-4BA8-A830-D433952F52BA}" sibTransId="{132022EF-E210-4755-8C0E-753E9E7B3D54}"/>
    <dgm:cxn modelId="{F2396D40-584F-D641-A44D-7AF7206CC1F0}" type="presOf" srcId="{DC17D704-A8D3-4776-BE73-45A01B1F87CA}" destId="{D9CEB54D-1070-6A49-99A8-8A4EB9BD87F6}" srcOrd="0" destOrd="0" presId="urn:microsoft.com/office/officeart/2005/8/layout/default"/>
    <dgm:cxn modelId="{459E154A-B0EF-4A3C-9C38-B67F76CD2779}" srcId="{E55400CD-69E5-4938-8BFC-0899B8A68DE2}" destId="{BBB49D38-FCC8-475F-B77C-C72FDB533B7A}" srcOrd="4" destOrd="0" parTransId="{F2BFF332-7DF0-4157-B657-3B23C014BAC6}" sibTransId="{002C7C25-3CDE-4D33-BE61-F1827172FEBC}"/>
    <dgm:cxn modelId="{B857445A-63FB-4D60-BAB9-ABA4162548BF}" srcId="{E55400CD-69E5-4938-8BFC-0899B8A68DE2}" destId="{DC17D704-A8D3-4776-BE73-45A01B1F87CA}" srcOrd="0" destOrd="0" parTransId="{4EBFB2B5-F8A8-4C6E-B2A7-5F1B6A40FBBC}" sibTransId="{7FB2FFFE-09CA-42AF-A9E7-558CDD8312A9}"/>
    <dgm:cxn modelId="{780B2D60-3386-4AF5-B516-2B540C4419F9}" srcId="{E55400CD-69E5-4938-8BFC-0899B8A68DE2}" destId="{26C2E28E-9D66-4A6F-9E46-B78B7DC42112}" srcOrd="3" destOrd="0" parTransId="{FA6B1DA2-CCF6-4FA0-BC23-E75EFDF1D15F}" sibTransId="{4CE6CD9D-677F-49C6-9401-525322599BFF}"/>
    <dgm:cxn modelId="{22F29A88-0F95-A245-9C16-DB3C3FE91299}" type="presOf" srcId="{9792827A-1920-4FD5-9F3A-713870118D22}" destId="{A0261A61-5B8C-7148-AA1D-383044DC9F82}" srcOrd="0" destOrd="2" presId="urn:microsoft.com/office/officeart/2005/8/layout/default"/>
    <dgm:cxn modelId="{51CF21A8-C111-3242-A58B-EED7DBCFC313}" type="presOf" srcId="{5E6670EB-F897-47ED-A0AF-297C0948763B}" destId="{550BB00D-CB52-EF4E-875C-CE45486F97B6}" srcOrd="0" destOrd="0" presId="urn:microsoft.com/office/officeart/2005/8/layout/default"/>
    <dgm:cxn modelId="{858F5FAC-B9C0-CD42-916E-2330B04BEF03}" type="presOf" srcId="{F66C5099-0CA5-4B6C-A6DC-5A1FBF355033}" destId="{A0261A61-5B8C-7148-AA1D-383044DC9F82}" srcOrd="0" destOrd="1" presId="urn:microsoft.com/office/officeart/2005/8/layout/default"/>
    <dgm:cxn modelId="{B9D82DE7-3857-8347-AA6F-2A6BB26104F4}" type="presOf" srcId="{BBB49D38-FCC8-475F-B77C-C72FDB533B7A}" destId="{A0021A26-6177-8240-A628-1BE5DFDEB0E4}" srcOrd="0" destOrd="0" presId="urn:microsoft.com/office/officeart/2005/8/layout/default"/>
    <dgm:cxn modelId="{552936EB-8496-BB4D-8CD1-89C2FD9A5CF0}" type="presOf" srcId="{26C2E28E-9D66-4A6F-9E46-B78B7DC42112}" destId="{929A23CF-25B1-564B-8296-BB29DE0211CE}" srcOrd="0" destOrd="0" presId="urn:microsoft.com/office/officeart/2005/8/layout/default"/>
    <dgm:cxn modelId="{5EB8F6EB-B0A9-4789-8FFF-D8741AEC087B}" srcId="{E55400CD-69E5-4938-8BFC-0899B8A68DE2}" destId="{AA62E30C-C4A3-4445-8D84-8BA3E5809DFA}" srcOrd="2" destOrd="0" parTransId="{9CD673EE-031A-4ABE-A2F1-9497294D6687}" sibTransId="{DE91CD18-1441-4387-BAB0-35283FD330F4}"/>
    <dgm:cxn modelId="{7CB7E3EE-58C4-564B-9892-B51FA5B00445}" type="presOf" srcId="{8F6E975C-19AF-40D1-BF6E-7710E3D22267}" destId="{A0261A61-5B8C-7148-AA1D-383044DC9F82}" srcOrd="0" destOrd="3" presId="urn:microsoft.com/office/officeart/2005/8/layout/default"/>
    <dgm:cxn modelId="{985A44FF-F5E5-4DEB-BB35-E6B73F94C74C}" srcId="{AA62E30C-C4A3-4445-8D84-8BA3E5809DFA}" destId="{9792827A-1920-4FD5-9F3A-713870118D22}" srcOrd="1" destOrd="0" parTransId="{74821441-D958-40AA-9D0A-973A6616717C}" sibTransId="{917F9669-E6C4-4C52-9221-87C631478BD0}"/>
    <dgm:cxn modelId="{396D7670-90E0-CA4A-BC85-4DD182AD7E83}" type="presParOf" srcId="{8D1020EB-5D13-4341-9380-45907684F531}" destId="{D9CEB54D-1070-6A49-99A8-8A4EB9BD87F6}" srcOrd="0" destOrd="0" presId="urn:microsoft.com/office/officeart/2005/8/layout/default"/>
    <dgm:cxn modelId="{8CADDCAB-E319-0C49-8CA9-3B5367908F98}" type="presParOf" srcId="{8D1020EB-5D13-4341-9380-45907684F531}" destId="{63CB78AA-358C-8947-966D-3AD1347AF705}" srcOrd="1" destOrd="0" presId="urn:microsoft.com/office/officeart/2005/8/layout/default"/>
    <dgm:cxn modelId="{1E1AEDA4-B72A-6F4B-B3D9-5DDB814086BD}" type="presParOf" srcId="{8D1020EB-5D13-4341-9380-45907684F531}" destId="{550BB00D-CB52-EF4E-875C-CE45486F97B6}" srcOrd="2" destOrd="0" presId="urn:microsoft.com/office/officeart/2005/8/layout/default"/>
    <dgm:cxn modelId="{74A9FCC9-618A-C242-8E24-3C514D49A136}" type="presParOf" srcId="{8D1020EB-5D13-4341-9380-45907684F531}" destId="{33B4EB4B-19B9-BD47-B224-1321CBFC4BCD}" srcOrd="3" destOrd="0" presId="urn:microsoft.com/office/officeart/2005/8/layout/default"/>
    <dgm:cxn modelId="{C6B01AE8-8020-7E48-84EB-D10FE37D7A2C}" type="presParOf" srcId="{8D1020EB-5D13-4341-9380-45907684F531}" destId="{A0261A61-5B8C-7148-AA1D-383044DC9F82}" srcOrd="4" destOrd="0" presId="urn:microsoft.com/office/officeart/2005/8/layout/default"/>
    <dgm:cxn modelId="{8161A619-E8EC-3441-823A-3751E42A2F0D}" type="presParOf" srcId="{8D1020EB-5D13-4341-9380-45907684F531}" destId="{4EA51BA2-E6F6-D749-B453-77ABD3DAA543}" srcOrd="5" destOrd="0" presId="urn:microsoft.com/office/officeart/2005/8/layout/default"/>
    <dgm:cxn modelId="{BCDCB3DA-5754-564C-A6A8-1CC5C12F0BC8}" type="presParOf" srcId="{8D1020EB-5D13-4341-9380-45907684F531}" destId="{929A23CF-25B1-564B-8296-BB29DE0211CE}" srcOrd="6" destOrd="0" presId="urn:microsoft.com/office/officeart/2005/8/layout/default"/>
    <dgm:cxn modelId="{8CB7EC58-79EE-C844-92AB-2446F50E78CA}" type="presParOf" srcId="{8D1020EB-5D13-4341-9380-45907684F531}" destId="{B19F6322-232E-1F49-9106-6BECA0F1A2EA}" srcOrd="7" destOrd="0" presId="urn:microsoft.com/office/officeart/2005/8/layout/default"/>
    <dgm:cxn modelId="{A801B1B2-0E01-1A41-990B-B3BD0127E0B5}" type="presParOf" srcId="{8D1020EB-5D13-4341-9380-45907684F531}" destId="{A0021A26-6177-8240-A628-1BE5DFDEB0E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4A6CA4-0953-433A-B9D3-5E7DEF5D31C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3B051F3-048B-4AFF-A8E7-D3E83A900D18}">
      <dgm:prSet/>
      <dgm:spPr/>
      <dgm:t>
        <a:bodyPr/>
        <a:lstStyle/>
        <a:p>
          <a:r>
            <a:rPr lang="it-IT" dirty="0"/>
            <a:t>Creazione di un Layer univoco da assegnare al </a:t>
          </a:r>
          <a:r>
            <a:rPr lang="it-IT" dirty="0" err="1"/>
            <a:t>prefab</a:t>
          </a:r>
          <a:r>
            <a:rPr lang="it-IT" dirty="0"/>
            <a:t> del Checkpoint singolo, per rimuoverlo dal rilevamento del </a:t>
          </a:r>
          <a:r>
            <a:rPr lang="it-IT" dirty="0" err="1"/>
            <a:t>RayCast</a:t>
          </a:r>
          <a:endParaRPr lang="en-US" dirty="0"/>
        </a:p>
      </dgm:t>
    </dgm:pt>
    <dgm:pt modelId="{D0C20F5B-AB3C-4098-A6F1-29E47820B5E7}" type="parTrans" cxnId="{C2044784-E362-4BE0-B66C-105018878443}">
      <dgm:prSet/>
      <dgm:spPr/>
      <dgm:t>
        <a:bodyPr/>
        <a:lstStyle/>
        <a:p>
          <a:endParaRPr lang="en-US"/>
        </a:p>
      </dgm:t>
    </dgm:pt>
    <dgm:pt modelId="{C63C5145-A834-4D43-988C-91A39A15FB46}" type="sibTrans" cxnId="{C2044784-E362-4BE0-B66C-105018878443}">
      <dgm:prSet/>
      <dgm:spPr/>
      <dgm:t>
        <a:bodyPr/>
        <a:lstStyle/>
        <a:p>
          <a:endParaRPr lang="en-US"/>
        </a:p>
      </dgm:t>
    </dgm:pt>
    <dgm:pt modelId="{42A801BE-8402-444E-9004-0FAF268B7F70}">
      <dgm:prSet/>
      <dgm:spPr/>
      <dgm:t>
        <a:bodyPr/>
        <a:lstStyle/>
        <a:p>
          <a:r>
            <a:rPr lang="it-IT" dirty="0"/>
            <a:t>Implementazione di un metodo pubblico </a:t>
          </a:r>
          <a:r>
            <a:rPr lang="it-IT" b="1" i="1" dirty="0" err="1"/>
            <a:t>getCheckpoints</a:t>
          </a:r>
          <a:r>
            <a:rPr lang="it-IT" b="1" i="1" dirty="0"/>
            <a:t>()</a:t>
          </a:r>
          <a:r>
            <a:rPr lang="it-IT" dirty="0"/>
            <a:t> nella classe </a:t>
          </a:r>
          <a:r>
            <a:rPr lang="it-IT" b="1" i="1" dirty="0" err="1"/>
            <a:t>TrackCheckpoints</a:t>
          </a:r>
          <a:r>
            <a:rPr lang="it-IT" dirty="0"/>
            <a:t>, con cui andare a pescare l’istanza del checkpoint SUCCESSIVO a quello intercettato dall’agente durante la corsa e passarlo al sensore della rete sotto forma di informazioni vettoriali</a:t>
          </a:r>
          <a:endParaRPr lang="en-US" dirty="0"/>
        </a:p>
      </dgm:t>
    </dgm:pt>
    <dgm:pt modelId="{ECB64B1F-C528-4F8F-8E57-744985F761BD}" type="parTrans" cxnId="{56ACD758-E150-46AF-B4EB-B3E3EF6ACE9E}">
      <dgm:prSet/>
      <dgm:spPr/>
      <dgm:t>
        <a:bodyPr/>
        <a:lstStyle/>
        <a:p>
          <a:endParaRPr lang="en-US"/>
        </a:p>
      </dgm:t>
    </dgm:pt>
    <dgm:pt modelId="{B0B0A4D8-DDE5-4963-A59E-B3A337BE94AD}" type="sibTrans" cxnId="{56ACD758-E150-46AF-B4EB-B3E3EF6ACE9E}">
      <dgm:prSet/>
      <dgm:spPr/>
      <dgm:t>
        <a:bodyPr/>
        <a:lstStyle/>
        <a:p>
          <a:endParaRPr lang="en-US"/>
        </a:p>
      </dgm:t>
    </dgm:pt>
    <dgm:pt modelId="{3CF425C4-001A-4043-B5AD-18CF4CE8A083}">
      <dgm:prSet/>
      <dgm:spPr/>
      <dgm:t>
        <a:bodyPr/>
        <a:lstStyle/>
        <a:p>
          <a:r>
            <a:rPr lang="it-IT" dirty="0"/>
            <a:t>Logica sequenziale di gestione delle posizioni vettoriali e generazione di checkpoint ‘astratti’ (quando l’agente si trova alla fine di una qualsiasi traccia)</a:t>
          </a:r>
          <a:endParaRPr lang="en-US" dirty="0"/>
        </a:p>
      </dgm:t>
    </dgm:pt>
    <dgm:pt modelId="{FA72D73D-E60F-49BC-86F2-8EF2EC587154}" type="parTrans" cxnId="{EFE16714-681A-4FDB-AA9B-4059C4D57AFB}">
      <dgm:prSet/>
      <dgm:spPr/>
      <dgm:t>
        <a:bodyPr/>
        <a:lstStyle/>
        <a:p>
          <a:endParaRPr lang="en-US"/>
        </a:p>
      </dgm:t>
    </dgm:pt>
    <dgm:pt modelId="{0ECAE180-F658-4ECC-BEF0-F26972E4B88E}" type="sibTrans" cxnId="{EFE16714-681A-4FDB-AA9B-4059C4D57AFB}">
      <dgm:prSet/>
      <dgm:spPr/>
      <dgm:t>
        <a:bodyPr/>
        <a:lstStyle/>
        <a:p>
          <a:endParaRPr lang="en-US"/>
        </a:p>
      </dgm:t>
    </dgm:pt>
    <dgm:pt modelId="{DA9AB84B-7882-4659-92AC-32956406F75A}">
      <dgm:prSet/>
      <dgm:spPr/>
      <dgm:t>
        <a:bodyPr/>
        <a:lstStyle/>
        <a:p>
          <a:pPr rtl="0"/>
          <a:r>
            <a:rPr lang="en-US" dirty="0" err="1"/>
            <a:t>Modifica</a:t>
          </a:r>
          <a:r>
            <a:rPr lang="en-US" dirty="0"/>
            <a:t> </a:t>
          </a:r>
          <a:r>
            <a:rPr lang="en-US" dirty="0" err="1"/>
            <a:t>della</a:t>
          </a:r>
          <a:r>
            <a:rPr lang="en-US" dirty="0"/>
            <a:t> </a:t>
          </a:r>
          <a:r>
            <a:rPr lang="en-US" dirty="0" err="1"/>
            <a:t>posizione</a:t>
          </a:r>
          <a:r>
            <a:rPr lang="en-US" dirty="0"/>
            <a:t> </a:t>
          </a:r>
          <a:r>
            <a:rPr lang="en-US" u="sng" dirty="0"/>
            <a:t>x</a:t>
          </a:r>
          <a:r>
            <a:rPr lang="en-US" dirty="0"/>
            <a:t> di tutti </a:t>
          </a:r>
          <a:r>
            <a:rPr lang="en-US" dirty="0" err="1"/>
            <a:t>i</a:t>
          </a:r>
          <a:r>
            <a:rPr lang="en-US" dirty="0"/>
            <a:t> </a:t>
          </a:r>
          <a:r>
            <a:rPr lang="en-US" dirty="0" err="1"/>
            <a:t>primi</a:t>
          </a:r>
          <a:r>
            <a:rPr lang="en-US" dirty="0"/>
            <a:t> </a:t>
          </a:r>
          <a:r>
            <a:rPr lang="en-US" dirty="0">
              <a:latin typeface="Avenir Next LT Pro"/>
            </a:rPr>
            <a:t>checkpoint</a:t>
          </a:r>
          <a:r>
            <a:rPr lang="en-US" dirty="0"/>
            <a:t> di </a:t>
          </a:r>
          <a:r>
            <a:rPr lang="en-US" dirty="0" err="1"/>
            <a:t>ogni</a:t>
          </a:r>
          <a:r>
            <a:rPr lang="en-US" dirty="0"/>
            <a:t> </a:t>
          </a:r>
          <a:r>
            <a:rPr lang="en-US" dirty="0" err="1"/>
            <a:t>traccia</a:t>
          </a:r>
          <a:r>
            <a:rPr lang="en-US" dirty="0"/>
            <a:t> </a:t>
          </a:r>
          <a:r>
            <a:rPr lang="en-US" dirty="0" err="1"/>
            <a:t>esistente</a:t>
          </a:r>
          <a:r>
            <a:rPr lang="en-US" dirty="0"/>
            <a:t>, </a:t>
          </a:r>
          <a:r>
            <a:rPr lang="en-US" dirty="0" err="1">
              <a:latin typeface="Avenir Next LT Pro"/>
            </a:rPr>
            <a:t>ciò</a:t>
          </a:r>
          <a:r>
            <a:rPr lang="en-US" dirty="0">
              <a:latin typeface="Avenir Next LT Pro"/>
            </a:rPr>
            <a:t> </a:t>
          </a:r>
          <a:r>
            <a:rPr lang="en-US" dirty="0"/>
            <a:t>per </a:t>
          </a:r>
          <a:r>
            <a:rPr lang="en-US" dirty="0" err="1"/>
            <a:t>garantire</a:t>
          </a:r>
          <a:r>
            <a:rPr lang="en-US" dirty="0"/>
            <a:t> un </a:t>
          </a:r>
          <a:r>
            <a:rPr lang="en-US" dirty="0" err="1">
              <a:latin typeface="Avenir Next LT Pro"/>
            </a:rPr>
            <a:t>più</a:t>
          </a:r>
          <a:r>
            <a:rPr lang="en-US" dirty="0">
              <a:latin typeface="Avenir Next LT Pro"/>
            </a:rPr>
            <a:t> </a:t>
          </a:r>
          <a:r>
            <a:rPr lang="en-US" dirty="0" err="1">
              <a:latin typeface="Avenir Next LT Pro"/>
            </a:rPr>
            <a:t>corretto</a:t>
          </a:r>
          <a:r>
            <a:rPr lang="en-US" dirty="0">
              <a:latin typeface="Avenir Next LT Pro"/>
            </a:rPr>
            <a:t> passaggio</a:t>
          </a:r>
          <a:r>
            <a:rPr lang="en-US" dirty="0"/>
            <a:t> </a:t>
          </a:r>
          <a:r>
            <a:rPr lang="en-US" dirty="0" err="1"/>
            <a:t>delle</a:t>
          </a:r>
          <a:r>
            <a:rPr lang="en-US" dirty="0"/>
            <a:t> </a:t>
          </a:r>
          <a:r>
            <a:rPr lang="en-US" dirty="0" err="1"/>
            <a:t>informazioni</a:t>
          </a:r>
          <a:r>
            <a:rPr lang="en-US" dirty="0"/>
            <a:t> </a:t>
          </a:r>
          <a:r>
            <a:rPr lang="en-US" dirty="0" err="1"/>
            <a:t>vettoriali</a:t>
          </a:r>
          <a:r>
            <a:rPr lang="en-US" dirty="0"/>
            <a:t> </a:t>
          </a:r>
          <a:r>
            <a:rPr lang="en-US" dirty="0" err="1"/>
            <a:t>fase</a:t>
          </a:r>
          <a:r>
            <a:rPr lang="en-US" dirty="0"/>
            <a:t> di </a:t>
          </a:r>
          <a:r>
            <a:rPr lang="en-US" dirty="0" err="1"/>
            <a:t>collezione</a:t>
          </a:r>
          <a:r>
            <a:rPr lang="en-US" dirty="0"/>
            <a:t> </a:t>
          </a:r>
          <a:r>
            <a:rPr lang="en-US" dirty="0" err="1"/>
            <a:t>delle</a:t>
          </a:r>
          <a:r>
            <a:rPr lang="en-US" dirty="0"/>
            <a:t> </a:t>
          </a:r>
          <a:r>
            <a:rPr lang="en-US" dirty="0" err="1"/>
            <a:t>osservazioni</a:t>
          </a:r>
          <a:endParaRPr lang="en-US" dirty="0"/>
        </a:p>
      </dgm:t>
    </dgm:pt>
    <dgm:pt modelId="{BF140D73-4359-4706-A965-FDDAA03F7D7B}" type="parTrans" cxnId="{D3C6FF48-3B8D-45C8-ACB2-F8C7F7424BBC}">
      <dgm:prSet/>
      <dgm:spPr/>
      <dgm:t>
        <a:bodyPr/>
        <a:lstStyle/>
        <a:p>
          <a:endParaRPr lang="en-US"/>
        </a:p>
      </dgm:t>
    </dgm:pt>
    <dgm:pt modelId="{2F153B47-E099-4C39-A7D1-6DFBE66DC90C}" type="sibTrans" cxnId="{D3C6FF48-3B8D-45C8-ACB2-F8C7F7424BBC}">
      <dgm:prSet/>
      <dgm:spPr/>
      <dgm:t>
        <a:bodyPr/>
        <a:lstStyle/>
        <a:p>
          <a:endParaRPr lang="en-US"/>
        </a:p>
      </dgm:t>
    </dgm:pt>
    <dgm:pt modelId="{A923E5CE-947D-0A46-B7FD-2E2621BB5511}">
      <dgm:prSet/>
      <dgm:spPr/>
      <dgm:t>
        <a:bodyPr/>
        <a:lstStyle/>
        <a:p>
          <a:pPr rtl="0"/>
          <a:r>
            <a:rPr lang="en-US" dirty="0" err="1"/>
            <a:t>Modifica</a:t>
          </a:r>
          <a:r>
            <a:rPr lang="en-US" dirty="0"/>
            <a:t> </a:t>
          </a:r>
          <a:r>
            <a:rPr lang="en-US" dirty="0" err="1"/>
            <a:t>generale</a:t>
          </a:r>
          <a:r>
            <a:rPr lang="en-US" dirty="0"/>
            <a:t> di </a:t>
          </a:r>
          <a:r>
            <a:rPr lang="en-US" dirty="0" err="1"/>
            <a:t>alcune</a:t>
          </a:r>
          <a:r>
            <a:rPr lang="en-US" dirty="0"/>
            <a:t> </a:t>
          </a:r>
          <a:r>
            <a:rPr lang="en-US" dirty="0" err="1"/>
            <a:t>posizioni</a:t>
          </a:r>
          <a:r>
            <a:rPr lang="en-US" dirty="0"/>
            <a:t> di checkpoints per </a:t>
          </a:r>
          <a:r>
            <a:rPr lang="en-US" dirty="0" err="1"/>
            <a:t>omogeneizzarle</a:t>
          </a:r>
          <a:r>
            <a:rPr lang="en-US" dirty="0"/>
            <a:t> alle </a:t>
          </a:r>
          <a:r>
            <a:rPr lang="en-US" dirty="0" err="1"/>
            <a:t>posizioni</a:t>
          </a:r>
          <a:r>
            <a:rPr lang="en-US" dirty="0"/>
            <a:t> </a:t>
          </a:r>
          <a:r>
            <a:rPr lang="en-US" dirty="0" err="1"/>
            <a:t>nelle</a:t>
          </a:r>
          <a:r>
            <a:rPr lang="en-US" dirty="0"/>
            <a:t> </a:t>
          </a:r>
          <a:r>
            <a:rPr lang="en-US" dirty="0" err="1"/>
            <a:t>altre</a:t>
          </a:r>
          <a:r>
            <a:rPr lang="en-US" dirty="0"/>
            <a:t> </a:t>
          </a:r>
          <a:r>
            <a:rPr lang="en-US" dirty="0" err="1"/>
            <a:t>tracce</a:t>
          </a:r>
          <a:r>
            <a:rPr lang="en-US" dirty="0"/>
            <a:t>, e </a:t>
          </a:r>
          <a:r>
            <a:rPr lang="en-US" dirty="0" err="1"/>
            <a:t>modifica</a:t>
          </a:r>
          <a:r>
            <a:rPr lang="en-US" dirty="0"/>
            <a:t> </a:t>
          </a:r>
          <a:r>
            <a:rPr lang="en-US" dirty="0" err="1"/>
            <a:t>della</a:t>
          </a:r>
          <a:r>
            <a:rPr lang="en-US" dirty="0"/>
            <a:t> </a:t>
          </a:r>
          <a:r>
            <a:rPr lang="en-US" dirty="0" err="1"/>
            <a:t>traccia</a:t>
          </a:r>
          <a:r>
            <a:rPr lang="en-US" dirty="0"/>
            <a:t> 'Middle'</a:t>
          </a:r>
        </a:p>
      </dgm:t>
    </dgm:pt>
    <dgm:pt modelId="{EAFE745D-D689-1B4A-B4A5-0633F733CDC0}" type="parTrans" cxnId="{68CE03C3-BF1B-6641-8307-356565591983}">
      <dgm:prSet/>
      <dgm:spPr/>
      <dgm:t>
        <a:bodyPr/>
        <a:lstStyle/>
        <a:p>
          <a:endParaRPr lang="en-GB"/>
        </a:p>
      </dgm:t>
    </dgm:pt>
    <dgm:pt modelId="{5A121492-B2E1-FE48-B263-179EFDB3595A}" type="sibTrans" cxnId="{68CE03C3-BF1B-6641-8307-356565591983}">
      <dgm:prSet/>
      <dgm:spPr/>
      <dgm:t>
        <a:bodyPr/>
        <a:lstStyle/>
        <a:p>
          <a:endParaRPr lang="en-GB"/>
        </a:p>
      </dgm:t>
    </dgm:pt>
    <dgm:pt modelId="{34C4EAE5-7817-D041-A0BA-2B05620DF304}" type="pres">
      <dgm:prSet presAssocID="{C34A6CA4-0953-433A-B9D3-5E7DEF5D31CE}" presName="linear" presStyleCnt="0">
        <dgm:presLayoutVars>
          <dgm:animLvl val="lvl"/>
          <dgm:resizeHandles val="exact"/>
        </dgm:presLayoutVars>
      </dgm:prSet>
      <dgm:spPr/>
    </dgm:pt>
    <dgm:pt modelId="{C4639977-C7DF-3046-867E-F25B8EBBD198}" type="pres">
      <dgm:prSet presAssocID="{03B051F3-048B-4AFF-A8E7-D3E83A900D18}" presName="parentText" presStyleLbl="node1" presStyleIdx="0" presStyleCnt="5">
        <dgm:presLayoutVars>
          <dgm:chMax val="0"/>
          <dgm:bulletEnabled val="1"/>
        </dgm:presLayoutVars>
      </dgm:prSet>
      <dgm:spPr/>
    </dgm:pt>
    <dgm:pt modelId="{922C6485-0E63-1542-8D32-E45E8E4F8D5A}" type="pres">
      <dgm:prSet presAssocID="{C63C5145-A834-4D43-988C-91A39A15FB46}" presName="spacer" presStyleCnt="0"/>
      <dgm:spPr/>
    </dgm:pt>
    <dgm:pt modelId="{68A60D96-0672-B944-AAD7-DA1EB9B137CD}" type="pres">
      <dgm:prSet presAssocID="{42A801BE-8402-444E-9004-0FAF268B7F70}" presName="parentText" presStyleLbl="node1" presStyleIdx="1" presStyleCnt="5">
        <dgm:presLayoutVars>
          <dgm:chMax val="0"/>
          <dgm:bulletEnabled val="1"/>
        </dgm:presLayoutVars>
      </dgm:prSet>
      <dgm:spPr/>
    </dgm:pt>
    <dgm:pt modelId="{D0DB1395-BB05-314B-9886-042B3C830E58}" type="pres">
      <dgm:prSet presAssocID="{B0B0A4D8-DDE5-4963-A59E-B3A337BE94AD}" presName="spacer" presStyleCnt="0"/>
      <dgm:spPr/>
    </dgm:pt>
    <dgm:pt modelId="{2CBB7E98-6AE0-1043-84C0-2F459EBA242E}" type="pres">
      <dgm:prSet presAssocID="{3CF425C4-001A-4043-B5AD-18CF4CE8A083}" presName="parentText" presStyleLbl="node1" presStyleIdx="2" presStyleCnt="5">
        <dgm:presLayoutVars>
          <dgm:chMax val="0"/>
          <dgm:bulletEnabled val="1"/>
        </dgm:presLayoutVars>
      </dgm:prSet>
      <dgm:spPr/>
    </dgm:pt>
    <dgm:pt modelId="{7CEB5720-F69C-314A-B7D1-96D5A2037DEA}" type="pres">
      <dgm:prSet presAssocID="{0ECAE180-F658-4ECC-BEF0-F26972E4B88E}" presName="spacer" presStyleCnt="0"/>
      <dgm:spPr/>
    </dgm:pt>
    <dgm:pt modelId="{91C7560A-3478-5549-AC43-33B712AAA070}" type="pres">
      <dgm:prSet presAssocID="{DA9AB84B-7882-4659-92AC-32956406F75A}" presName="parentText" presStyleLbl="node1" presStyleIdx="3" presStyleCnt="5">
        <dgm:presLayoutVars>
          <dgm:chMax val="0"/>
          <dgm:bulletEnabled val="1"/>
        </dgm:presLayoutVars>
      </dgm:prSet>
      <dgm:spPr/>
    </dgm:pt>
    <dgm:pt modelId="{20418565-3A17-4E4F-8D54-A118ED574C3B}" type="pres">
      <dgm:prSet presAssocID="{2F153B47-E099-4C39-A7D1-6DFBE66DC90C}" presName="spacer" presStyleCnt="0"/>
      <dgm:spPr/>
    </dgm:pt>
    <dgm:pt modelId="{2FB89F9D-34B9-EC4A-B376-93724F1971D2}" type="pres">
      <dgm:prSet presAssocID="{A923E5CE-947D-0A46-B7FD-2E2621BB5511}" presName="parentText" presStyleLbl="node1" presStyleIdx="4" presStyleCnt="5">
        <dgm:presLayoutVars>
          <dgm:chMax val="0"/>
          <dgm:bulletEnabled val="1"/>
        </dgm:presLayoutVars>
      </dgm:prSet>
      <dgm:spPr/>
    </dgm:pt>
  </dgm:ptLst>
  <dgm:cxnLst>
    <dgm:cxn modelId="{EFE16714-681A-4FDB-AA9B-4059C4D57AFB}" srcId="{C34A6CA4-0953-433A-B9D3-5E7DEF5D31CE}" destId="{3CF425C4-001A-4043-B5AD-18CF4CE8A083}" srcOrd="2" destOrd="0" parTransId="{FA72D73D-E60F-49BC-86F2-8EF2EC587154}" sibTransId="{0ECAE180-F658-4ECC-BEF0-F26972E4B88E}"/>
    <dgm:cxn modelId="{F0E74140-0EB9-E348-A2E8-EB0A917B2C45}" type="presOf" srcId="{DA9AB84B-7882-4659-92AC-32956406F75A}" destId="{91C7560A-3478-5549-AC43-33B712AAA070}" srcOrd="0" destOrd="0" presId="urn:microsoft.com/office/officeart/2005/8/layout/vList2"/>
    <dgm:cxn modelId="{D3C6FF48-3B8D-45C8-ACB2-F8C7F7424BBC}" srcId="{C34A6CA4-0953-433A-B9D3-5E7DEF5D31CE}" destId="{DA9AB84B-7882-4659-92AC-32956406F75A}" srcOrd="3" destOrd="0" parTransId="{BF140D73-4359-4706-A965-FDDAA03F7D7B}" sibTransId="{2F153B47-E099-4C39-A7D1-6DFBE66DC90C}"/>
    <dgm:cxn modelId="{56ACD758-E150-46AF-B4EB-B3E3EF6ACE9E}" srcId="{C34A6CA4-0953-433A-B9D3-5E7DEF5D31CE}" destId="{42A801BE-8402-444E-9004-0FAF268B7F70}" srcOrd="1" destOrd="0" parTransId="{ECB64B1F-C528-4F8F-8E57-744985F761BD}" sibTransId="{B0B0A4D8-DDE5-4963-A59E-B3A337BE94AD}"/>
    <dgm:cxn modelId="{A9121D6A-6594-8748-BE1A-29427744FDBE}" type="presOf" srcId="{C34A6CA4-0953-433A-B9D3-5E7DEF5D31CE}" destId="{34C4EAE5-7817-D041-A0BA-2B05620DF304}" srcOrd="0" destOrd="0" presId="urn:microsoft.com/office/officeart/2005/8/layout/vList2"/>
    <dgm:cxn modelId="{C2044784-E362-4BE0-B66C-105018878443}" srcId="{C34A6CA4-0953-433A-B9D3-5E7DEF5D31CE}" destId="{03B051F3-048B-4AFF-A8E7-D3E83A900D18}" srcOrd="0" destOrd="0" parTransId="{D0C20F5B-AB3C-4098-A6F1-29E47820B5E7}" sibTransId="{C63C5145-A834-4D43-988C-91A39A15FB46}"/>
    <dgm:cxn modelId="{570705A7-32D9-FF41-B509-BBA63D172FA9}" type="presOf" srcId="{42A801BE-8402-444E-9004-0FAF268B7F70}" destId="{68A60D96-0672-B944-AAD7-DA1EB9B137CD}" srcOrd="0" destOrd="0" presId="urn:microsoft.com/office/officeart/2005/8/layout/vList2"/>
    <dgm:cxn modelId="{FAB19AAD-B02B-0844-A0DE-DBC386D81AAB}" type="presOf" srcId="{03B051F3-048B-4AFF-A8E7-D3E83A900D18}" destId="{C4639977-C7DF-3046-867E-F25B8EBBD198}" srcOrd="0" destOrd="0" presId="urn:microsoft.com/office/officeart/2005/8/layout/vList2"/>
    <dgm:cxn modelId="{68CE03C3-BF1B-6641-8307-356565591983}" srcId="{C34A6CA4-0953-433A-B9D3-5E7DEF5D31CE}" destId="{A923E5CE-947D-0A46-B7FD-2E2621BB5511}" srcOrd="4" destOrd="0" parTransId="{EAFE745D-D689-1B4A-B4A5-0633F733CDC0}" sibTransId="{5A121492-B2E1-FE48-B263-179EFDB3595A}"/>
    <dgm:cxn modelId="{CB581BD5-C965-9A4D-84A2-329858B10613}" type="presOf" srcId="{A923E5CE-947D-0A46-B7FD-2E2621BB5511}" destId="{2FB89F9D-34B9-EC4A-B376-93724F1971D2}" srcOrd="0" destOrd="0" presId="urn:microsoft.com/office/officeart/2005/8/layout/vList2"/>
    <dgm:cxn modelId="{903FB8D9-1DED-8844-A525-844E7B63F1DF}" type="presOf" srcId="{3CF425C4-001A-4043-B5AD-18CF4CE8A083}" destId="{2CBB7E98-6AE0-1043-84C0-2F459EBA242E}" srcOrd="0" destOrd="0" presId="urn:microsoft.com/office/officeart/2005/8/layout/vList2"/>
    <dgm:cxn modelId="{D46CCEB9-172B-7B44-8368-4F4517DB79B6}" type="presParOf" srcId="{34C4EAE5-7817-D041-A0BA-2B05620DF304}" destId="{C4639977-C7DF-3046-867E-F25B8EBBD198}" srcOrd="0" destOrd="0" presId="urn:microsoft.com/office/officeart/2005/8/layout/vList2"/>
    <dgm:cxn modelId="{DA0A6C9D-A0CC-3743-9EE4-351F347F2A5A}" type="presParOf" srcId="{34C4EAE5-7817-D041-A0BA-2B05620DF304}" destId="{922C6485-0E63-1542-8D32-E45E8E4F8D5A}" srcOrd="1" destOrd="0" presId="urn:microsoft.com/office/officeart/2005/8/layout/vList2"/>
    <dgm:cxn modelId="{29E7389A-919B-F147-8CDF-F05B1F144F76}" type="presParOf" srcId="{34C4EAE5-7817-D041-A0BA-2B05620DF304}" destId="{68A60D96-0672-B944-AAD7-DA1EB9B137CD}" srcOrd="2" destOrd="0" presId="urn:microsoft.com/office/officeart/2005/8/layout/vList2"/>
    <dgm:cxn modelId="{9EAC5846-CDAA-974F-83C8-281649404890}" type="presParOf" srcId="{34C4EAE5-7817-D041-A0BA-2B05620DF304}" destId="{D0DB1395-BB05-314B-9886-042B3C830E58}" srcOrd="3" destOrd="0" presId="urn:microsoft.com/office/officeart/2005/8/layout/vList2"/>
    <dgm:cxn modelId="{A82719AD-5F67-9347-B8C7-813A6C13E83F}" type="presParOf" srcId="{34C4EAE5-7817-D041-A0BA-2B05620DF304}" destId="{2CBB7E98-6AE0-1043-84C0-2F459EBA242E}" srcOrd="4" destOrd="0" presId="urn:microsoft.com/office/officeart/2005/8/layout/vList2"/>
    <dgm:cxn modelId="{5E51F983-BB3D-EB46-B4FC-444B9825620E}" type="presParOf" srcId="{34C4EAE5-7817-D041-A0BA-2B05620DF304}" destId="{7CEB5720-F69C-314A-B7D1-96D5A2037DEA}" srcOrd="5" destOrd="0" presId="urn:microsoft.com/office/officeart/2005/8/layout/vList2"/>
    <dgm:cxn modelId="{C9DF800E-CE6F-C546-922F-C5FC269C55C1}" type="presParOf" srcId="{34C4EAE5-7817-D041-A0BA-2B05620DF304}" destId="{91C7560A-3478-5549-AC43-33B712AAA070}" srcOrd="6" destOrd="0" presId="urn:microsoft.com/office/officeart/2005/8/layout/vList2"/>
    <dgm:cxn modelId="{8D58693A-2D10-B44E-B4FF-B5ED5ACFCF76}" type="presParOf" srcId="{34C4EAE5-7817-D041-A0BA-2B05620DF304}" destId="{20418565-3A17-4E4F-8D54-A118ED574C3B}" srcOrd="7" destOrd="0" presId="urn:microsoft.com/office/officeart/2005/8/layout/vList2"/>
    <dgm:cxn modelId="{73E470DD-D73A-F747-BC04-E41379A7795B}" type="presParOf" srcId="{34C4EAE5-7817-D041-A0BA-2B05620DF304}" destId="{2FB89F9D-34B9-EC4A-B376-93724F1971D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EB54D-1070-6A49-99A8-8A4EB9BD87F6}">
      <dsp:nvSpPr>
        <dsp:cNvPr id="0" name=""/>
        <dsp:cNvSpPr/>
      </dsp:nvSpPr>
      <dsp:spPr>
        <a:xfrm>
          <a:off x="558" y="106661"/>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Effetti sonori (disattivabili)</a:t>
          </a:r>
          <a:endParaRPr lang="en-US" sz="1300" kern="1200" dirty="0"/>
        </a:p>
      </dsp:txBody>
      <dsp:txXfrm>
        <a:off x="558" y="106661"/>
        <a:ext cx="2179338" cy="1307602"/>
      </dsp:txXfrm>
    </dsp:sp>
    <dsp:sp modelId="{550BB00D-CB52-EF4E-875C-CE45486F97B6}">
      <dsp:nvSpPr>
        <dsp:cNvPr id="0" name=""/>
        <dsp:cNvSpPr/>
      </dsp:nvSpPr>
      <dsp:spPr>
        <a:xfrm>
          <a:off x="2397830" y="106661"/>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Animazioni (durante l’interazione del personaggio con nemici/ostacoli)</a:t>
          </a:r>
          <a:endParaRPr lang="en-US" sz="1300" kern="1200" dirty="0"/>
        </a:p>
      </dsp:txBody>
      <dsp:txXfrm>
        <a:off x="2397830" y="106661"/>
        <a:ext cx="2179338" cy="1307602"/>
      </dsp:txXfrm>
    </dsp:sp>
    <dsp:sp modelId="{A0261A61-5B8C-7148-AA1D-383044DC9F82}">
      <dsp:nvSpPr>
        <dsp:cNvPr id="0" name=""/>
        <dsp:cNvSpPr/>
      </dsp:nvSpPr>
      <dsp:spPr>
        <a:xfrm>
          <a:off x="558" y="1632198"/>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it-IT" sz="1300" kern="1200" dirty="0"/>
            <a:t>Pulsanti presenti:</a:t>
          </a:r>
          <a:endParaRPr lang="en-US" sz="1300" kern="1200" dirty="0"/>
        </a:p>
        <a:p>
          <a:pPr marL="57150" lvl="1" indent="-57150" algn="l" defTabSz="444500">
            <a:lnSpc>
              <a:spcPct val="90000"/>
            </a:lnSpc>
            <a:spcBef>
              <a:spcPct val="0"/>
            </a:spcBef>
            <a:spcAft>
              <a:spcPct val="15000"/>
            </a:spcAft>
            <a:buChar char="•"/>
          </a:pPr>
          <a:r>
            <a:rPr lang="it-IT" sz="1000" kern="1200" dirty="0"/>
            <a:t>Pausa: permette di bloccare il gioco temporaneamente con 2 opzioni disponibili:</a:t>
          </a:r>
          <a:endParaRPr lang="en-US" sz="1000" kern="1200" dirty="0"/>
        </a:p>
        <a:p>
          <a:pPr marL="57150" lvl="1" indent="-57150" algn="l" defTabSz="444500">
            <a:lnSpc>
              <a:spcPct val="90000"/>
            </a:lnSpc>
            <a:spcBef>
              <a:spcPct val="0"/>
            </a:spcBef>
            <a:spcAft>
              <a:spcPct val="15000"/>
            </a:spcAft>
            <a:buChar char="•"/>
          </a:pPr>
          <a:r>
            <a:rPr lang="it-IT" sz="1000" kern="1200" dirty="0"/>
            <a:t>Silenziare Musica &amp; Effetti sonori;</a:t>
          </a:r>
          <a:endParaRPr lang="en-US" sz="1000" kern="1200" dirty="0"/>
        </a:p>
        <a:p>
          <a:pPr marL="57150" lvl="1" indent="-57150" algn="l" defTabSz="444500">
            <a:lnSpc>
              <a:spcPct val="90000"/>
            </a:lnSpc>
            <a:spcBef>
              <a:spcPct val="0"/>
            </a:spcBef>
            <a:spcAft>
              <a:spcPct val="15000"/>
            </a:spcAft>
            <a:buChar char="•"/>
          </a:pPr>
          <a:r>
            <a:rPr lang="it-IT" sz="1000" kern="1200"/>
            <a:t>Ricominciare il percorso;</a:t>
          </a:r>
          <a:endParaRPr lang="en-US" sz="1000" kern="1200"/>
        </a:p>
      </dsp:txBody>
      <dsp:txXfrm>
        <a:off x="558" y="1632198"/>
        <a:ext cx="2179338" cy="1307602"/>
      </dsp:txXfrm>
    </dsp:sp>
    <dsp:sp modelId="{929A23CF-25B1-564B-8296-BB29DE0211CE}">
      <dsp:nvSpPr>
        <dsp:cNvPr id="0" name=""/>
        <dsp:cNvSpPr/>
      </dsp:nvSpPr>
      <dsp:spPr>
        <a:xfrm>
          <a:off x="2397830" y="1632198"/>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Distanza percorsa e Distanza massima raggiunta con specifico modello di Rete addestrato ed utilizzato in inferenza</a:t>
          </a:r>
          <a:endParaRPr lang="en-US" sz="1300" kern="1200" dirty="0"/>
        </a:p>
      </dsp:txBody>
      <dsp:txXfrm>
        <a:off x="2397830" y="1632198"/>
        <a:ext cx="2179338" cy="1307602"/>
      </dsp:txXfrm>
    </dsp:sp>
    <dsp:sp modelId="{A0021A26-6177-8240-A628-1BE5DFDEB0E4}">
      <dsp:nvSpPr>
        <dsp:cNvPr id="0" name=""/>
        <dsp:cNvSpPr/>
      </dsp:nvSpPr>
      <dsp:spPr>
        <a:xfrm>
          <a:off x="1199194" y="3157734"/>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a:t>Monete raccolte dall’inizio dell’addestramento (ancora poco ottimizzate e senza Reward positivo per l’agente)</a:t>
          </a:r>
          <a:endParaRPr lang="en-US" sz="1300" kern="1200"/>
        </a:p>
      </dsp:txBody>
      <dsp:txXfrm>
        <a:off x="1199194" y="3157734"/>
        <a:ext cx="2179338" cy="1307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39977-C7DF-3046-867E-F25B8EBBD198}">
      <dsp:nvSpPr>
        <dsp:cNvPr id="0" name=""/>
        <dsp:cNvSpPr/>
      </dsp:nvSpPr>
      <dsp:spPr>
        <a:xfrm>
          <a:off x="0" y="319050"/>
          <a:ext cx="6373813" cy="99201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Creazione di un Layer univoco da assegnare al </a:t>
          </a:r>
          <a:r>
            <a:rPr lang="it-IT" sz="1400" kern="1200" dirty="0" err="1"/>
            <a:t>prefab</a:t>
          </a:r>
          <a:r>
            <a:rPr lang="it-IT" sz="1400" kern="1200" dirty="0"/>
            <a:t> del Checkpoint singolo, per rimuoverlo dal rilevamento del </a:t>
          </a:r>
          <a:r>
            <a:rPr lang="it-IT" sz="1400" kern="1200" dirty="0" err="1"/>
            <a:t>RayCast</a:t>
          </a:r>
          <a:endParaRPr lang="en-US" sz="1400" kern="1200" dirty="0"/>
        </a:p>
      </dsp:txBody>
      <dsp:txXfrm>
        <a:off x="48426" y="367476"/>
        <a:ext cx="6276961" cy="895161"/>
      </dsp:txXfrm>
    </dsp:sp>
    <dsp:sp modelId="{68A60D96-0672-B944-AAD7-DA1EB9B137CD}">
      <dsp:nvSpPr>
        <dsp:cNvPr id="0" name=""/>
        <dsp:cNvSpPr/>
      </dsp:nvSpPr>
      <dsp:spPr>
        <a:xfrm>
          <a:off x="0" y="1351384"/>
          <a:ext cx="6373813" cy="992013"/>
        </a:xfrm>
        <a:prstGeom prst="roundRect">
          <a:avLst/>
        </a:prstGeom>
        <a:solidFill>
          <a:schemeClr val="accent5">
            <a:hueOff val="-371278"/>
            <a:satOff val="138"/>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Implementazione di un metodo pubblico </a:t>
          </a:r>
          <a:r>
            <a:rPr lang="it-IT" sz="1400" b="1" i="1" kern="1200" dirty="0" err="1"/>
            <a:t>getCheckpoints</a:t>
          </a:r>
          <a:r>
            <a:rPr lang="it-IT" sz="1400" b="1" i="1" kern="1200" dirty="0"/>
            <a:t>()</a:t>
          </a:r>
          <a:r>
            <a:rPr lang="it-IT" sz="1400" kern="1200" dirty="0"/>
            <a:t> nella classe </a:t>
          </a:r>
          <a:r>
            <a:rPr lang="it-IT" sz="1400" b="1" i="1" kern="1200" dirty="0" err="1"/>
            <a:t>TrackCheckpoints</a:t>
          </a:r>
          <a:r>
            <a:rPr lang="it-IT" sz="1400" kern="1200" dirty="0"/>
            <a:t>, con cui andare a pescare l’istanza del checkpoint SUCCESSIVO a quello intercettato dall’agente durante la corsa e passarlo al sensore della rete sotto forma di informazioni vettoriali</a:t>
          </a:r>
          <a:endParaRPr lang="en-US" sz="1400" kern="1200" dirty="0"/>
        </a:p>
      </dsp:txBody>
      <dsp:txXfrm>
        <a:off x="48426" y="1399810"/>
        <a:ext cx="6276961" cy="895161"/>
      </dsp:txXfrm>
    </dsp:sp>
    <dsp:sp modelId="{2CBB7E98-6AE0-1043-84C0-2F459EBA242E}">
      <dsp:nvSpPr>
        <dsp:cNvPr id="0" name=""/>
        <dsp:cNvSpPr/>
      </dsp:nvSpPr>
      <dsp:spPr>
        <a:xfrm>
          <a:off x="0" y="2383718"/>
          <a:ext cx="6373813" cy="992013"/>
        </a:xfrm>
        <a:prstGeom prst="roundRect">
          <a:avLst/>
        </a:prstGeom>
        <a:solidFill>
          <a:schemeClr val="accent5">
            <a:hueOff val="-742557"/>
            <a:satOff val="275"/>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Logica sequenziale di gestione delle posizioni vettoriali e generazione di checkpoint ‘astratti’ (quando l’agente si trova alla fine di una qualsiasi traccia)</a:t>
          </a:r>
          <a:endParaRPr lang="en-US" sz="1400" kern="1200" dirty="0"/>
        </a:p>
      </dsp:txBody>
      <dsp:txXfrm>
        <a:off x="48426" y="2432144"/>
        <a:ext cx="6276961" cy="895161"/>
      </dsp:txXfrm>
    </dsp:sp>
    <dsp:sp modelId="{91C7560A-3478-5549-AC43-33B712AAA070}">
      <dsp:nvSpPr>
        <dsp:cNvPr id="0" name=""/>
        <dsp:cNvSpPr/>
      </dsp:nvSpPr>
      <dsp:spPr>
        <a:xfrm>
          <a:off x="0" y="3416051"/>
          <a:ext cx="6373813" cy="992013"/>
        </a:xfrm>
        <a:prstGeom prst="roundRect">
          <a:avLst/>
        </a:prstGeom>
        <a:solidFill>
          <a:schemeClr val="accent5">
            <a:hueOff val="-1113835"/>
            <a:satOff val="413"/>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err="1"/>
            <a:t>Modifica</a:t>
          </a:r>
          <a:r>
            <a:rPr lang="en-US" sz="1400" kern="1200" dirty="0"/>
            <a:t> </a:t>
          </a:r>
          <a:r>
            <a:rPr lang="en-US" sz="1400" kern="1200" dirty="0" err="1"/>
            <a:t>della</a:t>
          </a:r>
          <a:r>
            <a:rPr lang="en-US" sz="1400" kern="1200" dirty="0"/>
            <a:t> </a:t>
          </a:r>
          <a:r>
            <a:rPr lang="en-US" sz="1400" kern="1200" dirty="0" err="1"/>
            <a:t>posizione</a:t>
          </a:r>
          <a:r>
            <a:rPr lang="en-US" sz="1400" kern="1200" dirty="0"/>
            <a:t> </a:t>
          </a:r>
          <a:r>
            <a:rPr lang="en-US" sz="1400" u="sng" kern="1200" dirty="0"/>
            <a:t>x</a:t>
          </a:r>
          <a:r>
            <a:rPr lang="en-US" sz="1400" kern="1200" dirty="0"/>
            <a:t> di tutti </a:t>
          </a:r>
          <a:r>
            <a:rPr lang="en-US" sz="1400" kern="1200" dirty="0" err="1"/>
            <a:t>i</a:t>
          </a:r>
          <a:r>
            <a:rPr lang="en-US" sz="1400" kern="1200" dirty="0"/>
            <a:t> </a:t>
          </a:r>
          <a:r>
            <a:rPr lang="en-US" sz="1400" kern="1200" dirty="0" err="1"/>
            <a:t>primi</a:t>
          </a:r>
          <a:r>
            <a:rPr lang="en-US" sz="1400" kern="1200" dirty="0"/>
            <a:t> </a:t>
          </a:r>
          <a:r>
            <a:rPr lang="en-US" sz="1400" kern="1200" dirty="0">
              <a:latin typeface="Avenir Next LT Pro"/>
            </a:rPr>
            <a:t>checkpoint</a:t>
          </a:r>
          <a:r>
            <a:rPr lang="en-US" sz="1400" kern="1200" dirty="0"/>
            <a:t> di </a:t>
          </a:r>
          <a:r>
            <a:rPr lang="en-US" sz="1400" kern="1200" dirty="0" err="1"/>
            <a:t>ogni</a:t>
          </a:r>
          <a:r>
            <a:rPr lang="en-US" sz="1400" kern="1200" dirty="0"/>
            <a:t> </a:t>
          </a:r>
          <a:r>
            <a:rPr lang="en-US" sz="1400" kern="1200" dirty="0" err="1"/>
            <a:t>traccia</a:t>
          </a:r>
          <a:r>
            <a:rPr lang="en-US" sz="1400" kern="1200" dirty="0"/>
            <a:t> </a:t>
          </a:r>
          <a:r>
            <a:rPr lang="en-US" sz="1400" kern="1200" dirty="0" err="1"/>
            <a:t>esistente</a:t>
          </a:r>
          <a:r>
            <a:rPr lang="en-US" sz="1400" kern="1200" dirty="0"/>
            <a:t>, </a:t>
          </a:r>
          <a:r>
            <a:rPr lang="en-US" sz="1400" kern="1200" dirty="0" err="1">
              <a:latin typeface="Avenir Next LT Pro"/>
            </a:rPr>
            <a:t>ciò</a:t>
          </a:r>
          <a:r>
            <a:rPr lang="en-US" sz="1400" kern="1200" dirty="0">
              <a:latin typeface="Avenir Next LT Pro"/>
            </a:rPr>
            <a:t> </a:t>
          </a:r>
          <a:r>
            <a:rPr lang="en-US" sz="1400" kern="1200" dirty="0"/>
            <a:t>per </a:t>
          </a:r>
          <a:r>
            <a:rPr lang="en-US" sz="1400" kern="1200" dirty="0" err="1"/>
            <a:t>garantire</a:t>
          </a:r>
          <a:r>
            <a:rPr lang="en-US" sz="1400" kern="1200" dirty="0"/>
            <a:t> un </a:t>
          </a:r>
          <a:r>
            <a:rPr lang="en-US" sz="1400" kern="1200" dirty="0" err="1">
              <a:latin typeface="Avenir Next LT Pro"/>
            </a:rPr>
            <a:t>più</a:t>
          </a:r>
          <a:r>
            <a:rPr lang="en-US" sz="1400" kern="1200" dirty="0">
              <a:latin typeface="Avenir Next LT Pro"/>
            </a:rPr>
            <a:t> </a:t>
          </a:r>
          <a:r>
            <a:rPr lang="en-US" sz="1400" kern="1200" dirty="0" err="1">
              <a:latin typeface="Avenir Next LT Pro"/>
            </a:rPr>
            <a:t>corretto</a:t>
          </a:r>
          <a:r>
            <a:rPr lang="en-US" sz="1400" kern="1200" dirty="0">
              <a:latin typeface="Avenir Next LT Pro"/>
            </a:rPr>
            <a:t> passaggio</a:t>
          </a:r>
          <a:r>
            <a:rPr lang="en-US" sz="1400" kern="1200" dirty="0"/>
            <a:t> </a:t>
          </a:r>
          <a:r>
            <a:rPr lang="en-US" sz="1400" kern="1200" dirty="0" err="1"/>
            <a:t>delle</a:t>
          </a:r>
          <a:r>
            <a:rPr lang="en-US" sz="1400" kern="1200" dirty="0"/>
            <a:t> </a:t>
          </a:r>
          <a:r>
            <a:rPr lang="en-US" sz="1400" kern="1200" dirty="0" err="1"/>
            <a:t>informazioni</a:t>
          </a:r>
          <a:r>
            <a:rPr lang="en-US" sz="1400" kern="1200" dirty="0"/>
            <a:t> </a:t>
          </a:r>
          <a:r>
            <a:rPr lang="en-US" sz="1400" kern="1200" dirty="0" err="1"/>
            <a:t>vettoriali</a:t>
          </a:r>
          <a:r>
            <a:rPr lang="en-US" sz="1400" kern="1200" dirty="0"/>
            <a:t> </a:t>
          </a:r>
          <a:r>
            <a:rPr lang="en-US" sz="1400" kern="1200" dirty="0" err="1"/>
            <a:t>fase</a:t>
          </a:r>
          <a:r>
            <a:rPr lang="en-US" sz="1400" kern="1200" dirty="0"/>
            <a:t> di </a:t>
          </a:r>
          <a:r>
            <a:rPr lang="en-US" sz="1400" kern="1200" dirty="0" err="1"/>
            <a:t>collezione</a:t>
          </a:r>
          <a:r>
            <a:rPr lang="en-US" sz="1400" kern="1200" dirty="0"/>
            <a:t> </a:t>
          </a:r>
          <a:r>
            <a:rPr lang="en-US" sz="1400" kern="1200" dirty="0" err="1"/>
            <a:t>delle</a:t>
          </a:r>
          <a:r>
            <a:rPr lang="en-US" sz="1400" kern="1200" dirty="0"/>
            <a:t> </a:t>
          </a:r>
          <a:r>
            <a:rPr lang="en-US" sz="1400" kern="1200" dirty="0" err="1"/>
            <a:t>osservazioni</a:t>
          </a:r>
          <a:endParaRPr lang="en-US" sz="1400" kern="1200" dirty="0"/>
        </a:p>
      </dsp:txBody>
      <dsp:txXfrm>
        <a:off x="48426" y="3464477"/>
        <a:ext cx="6276961" cy="895161"/>
      </dsp:txXfrm>
    </dsp:sp>
    <dsp:sp modelId="{2FB89F9D-34B9-EC4A-B376-93724F1971D2}">
      <dsp:nvSpPr>
        <dsp:cNvPr id="0" name=""/>
        <dsp:cNvSpPr/>
      </dsp:nvSpPr>
      <dsp:spPr>
        <a:xfrm>
          <a:off x="0" y="4448385"/>
          <a:ext cx="6373813" cy="992013"/>
        </a:xfrm>
        <a:prstGeom prst="roundRect">
          <a:avLst/>
        </a:prstGeom>
        <a:solidFill>
          <a:schemeClr val="accent5">
            <a:hueOff val="-1485114"/>
            <a:satOff val="550"/>
            <a:lumOff val="-1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err="1"/>
            <a:t>Modifica</a:t>
          </a:r>
          <a:r>
            <a:rPr lang="en-US" sz="1400" kern="1200" dirty="0"/>
            <a:t> </a:t>
          </a:r>
          <a:r>
            <a:rPr lang="en-US" sz="1400" kern="1200" dirty="0" err="1"/>
            <a:t>generale</a:t>
          </a:r>
          <a:r>
            <a:rPr lang="en-US" sz="1400" kern="1200" dirty="0"/>
            <a:t> di </a:t>
          </a:r>
          <a:r>
            <a:rPr lang="en-US" sz="1400" kern="1200" dirty="0" err="1"/>
            <a:t>alcune</a:t>
          </a:r>
          <a:r>
            <a:rPr lang="en-US" sz="1400" kern="1200" dirty="0"/>
            <a:t> </a:t>
          </a:r>
          <a:r>
            <a:rPr lang="en-US" sz="1400" kern="1200" dirty="0" err="1"/>
            <a:t>posizioni</a:t>
          </a:r>
          <a:r>
            <a:rPr lang="en-US" sz="1400" kern="1200" dirty="0"/>
            <a:t> di checkpoints per </a:t>
          </a:r>
          <a:r>
            <a:rPr lang="en-US" sz="1400" kern="1200" dirty="0" err="1"/>
            <a:t>omogeneizzarle</a:t>
          </a:r>
          <a:r>
            <a:rPr lang="en-US" sz="1400" kern="1200" dirty="0"/>
            <a:t> alle </a:t>
          </a:r>
          <a:r>
            <a:rPr lang="en-US" sz="1400" kern="1200" dirty="0" err="1"/>
            <a:t>posizioni</a:t>
          </a:r>
          <a:r>
            <a:rPr lang="en-US" sz="1400" kern="1200" dirty="0"/>
            <a:t> </a:t>
          </a:r>
          <a:r>
            <a:rPr lang="en-US" sz="1400" kern="1200" dirty="0" err="1"/>
            <a:t>nelle</a:t>
          </a:r>
          <a:r>
            <a:rPr lang="en-US" sz="1400" kern="1200" dirty="0"/>
            <a:t> </a:t>
          </a:r>
          <a:r>
            <a:rPr lang="en-US" sz="1400" kern="1200" dirty="0" err="1"/>
            <a:t>altre</a:t>
          </a:r>
          <a:r>
            <a:rPr lang="en-US" sz="1400" kern="1200" dirty="0"/>
            <a:t> </a:t>
          </a:r>
          <a:r>
            <a:rPr lang="en-US" sz="1400" kern="1200" dirty="0" err="1"/>
            <a:t>tracce</a:t>
          </a:r>
          <a:r>
            <a:rPr lang="en-US" sz="1400" kern="1200" dirty="0"/>
            <a:t>, e </a:t>
          </a:r>
          <a:r>
            <a:rPr lang="en-US" sz="1400" kern="1200" dirty="0" err="1"/>
            <a:t>modifica</a:t>
          </a:r>
          <a:r>
            <a:rPr lang="en-US" sz="1400" kern="1200" dirty="0"/>
            <a:t> </a:t>
          </a:r>
          <a:r>
            <a:rPr lang="en-US" sz="1400" kern="1200" dirty="0" err="1"/>
            <a:t>della</a:t>
          </a:r>
          <a:r>
            <a:rPr lang="en-US" sz="1400" kern="1200" dirty="0"/>
            <a:t> </a:t>
          </a:r>
          <a:r>
            <a:rPr lang="en-US" sz="1400" kern="1200" dirty="0" err="1"/>
            <a:t>traccia</a:t>
          </a:r>
          <a:r>
            <a:rPr lang="en-US" sz="1400" kern="1200" dirty="0"/>
            <a:t> 'Middle'</a:t>
          </a:r>
        </a:p>
      </dsp:txBody>
      <dsp:txXfrm>
        <a:off x="48426" y="4496811"/>
        <a:ext cx="6276961" cy="89516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EB1D4-42B5-6648-B196-8CFF5EAB01D1}" type="datetimeFigureOut">
              <a:rPr lang="it-IT" smtClean="0"/>
              <a:t>17/06/22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BF500-75E2-3146-A4C8-E16B900C0B1C}" type="slidenum">
              <a:rPr lang="it-IT" smtClean="0"/>
              <a:t>‹#›</a:t>
            </a:fld>
            <a:endParaRPr lang="it-IT"/>
          </a:p>
        </p:txBody>
      </p:sp>
    </p:spTree>
    <p:extLst>
      <p:ext uri="{BB962C8B-B14F-4D97-AF65-F5344CB8AC3E}">
        <p14:creationId xmlns:p14="http://schemas.microsoft.com/office/powerpoint/2010/main" val="278148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68BF500-75E2-3146-A4C8-E16B900C0B1C}" type="slidenum">
              <a:rPr lang="it-IT" smtClean="0"/>
              <a:t>5</a:t>
            </a:fld>
            <a:endParaRPr lang="it-IT"/>
          </a:p>
        </p:txBody>
      </p:sp>
    </p:spTree>
    <p:extLst>
      <p:ext uri="{BB962C8B-B14F-4D97-AF65-F5344CB8AC3E}">
        <p14:creationId xmlns:p14="http://schemas.microsoft.com/office/powerpoint/2010/main" val="2544516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68BF500-75E2-3146-A4C8-E16B900C0B1C}" type="slidenum">
              <a:rPr lang="it-IT" smtClean="0"/>
              <a:t>23</a:t>
            </a:fld>
            <a:endParaRPr lang="it-IT"/>
          </a:p>
        </p:txBody>
      </p:sp>
    </p:spTree>
    <p:extLst>
      <p:ext uri="{BB962C8B-B14F-4D97-AF65-F5344CB8AC3E}">
        <p14:creationId xmlns:p14="http://schemas.microsoft.com/office/powerpoint/2010/main" val="397156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68BF500-75E2-3146-A4C8-E16B900C0B1C}" type="slidenum">
              <a:rPr lang="it-IT" smtClean="0"/>
              <a:t>24</a:t>
            </a:fld>
            <a:endParaRPr lang="it-IT"/>
          </a:p>
        </p:txBody>
      </p:sp>
    </p:spTree>
    <p:extLst>
      <p:ext uri="{BB962C8B-B14F-4D97-AF65-F5344CB8AC3E}">
        <p14:creationId xmlns:p14="http://schemas.microsoft.com/office/powerpoint/2010/main" val="368392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Friday, June 17, 2022</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37690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Friday, June 17, 2022</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49657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Friday, June 17, 2022</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4328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Friday, June 17,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70473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Friday, June 17, 2022</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59609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Friday, June 17, 2022</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99920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Friday, June 17, 2022</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87026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Friday, June 17, 2022</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81287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Friday, June 17, 2022</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24749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Friday, June 17, 2022</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7456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Friday, June 17, 2022</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79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Friday, June 17, 2022</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294250430"/>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unity3d.com/Packages/com.unity.ml-agents@1.0/api/Unity.MLAgents.Agent.html"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mbaske/ml-agents-hyperparam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github.com/Unity-Technologies/ml-agents" TargetMode="External"/><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bayat.itch.io/platform-game-assets" TargetMode="External"/><Relationship Id="rId11" Type="http://schemas.openxmlformats.org/officeDocument/2006/relationships/image" Target="../media/image7.png"/><Relationship Id="rId5" Type="http://schemas.openxmlformats.org/officeDocument/2006/relationships/hyperlink" Target="https://github.com/EmaBal/RR-RL" TargetMode="External"/><Relationship Id="rId10" Type="http://schemas.openxmlformats.org/officeDocument/2006/relationships/image" Target="../media/image6.png"/><Relationship Id="rId4" Type="http://schemas.openxmlformats.org/officeDocument/2006/relationships/hyperlink" Target="NULL" TargetMode="External"/><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8E90A92-50F1-958E-1DD5-2491DB798554}"/>
              </a:ext>
            </a:extLst>
          </p:cNvPr>
          <p:cNvSpPr txBox="1">
            <a:spLocks/>
          </p:cNvSpPr>
          <p:nvPr/>
        </p:nvSpPr>
        <p:spPr>
          <a:xfrm>
            <a:off x="550864" y="549275"/>
            <a:ext cx="3565524" cy="1997855"/>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nSpc>
                <a:spcPct val="90000"/>
              </a:lnSpc>
              <a:spcAft>
                <a:spcPts val="600"/>
              </a:spcAft>
            </a:pPr>
            <a:r>
              <a:rPr lang="en-US" kern="1200" dirty="0">
                <a:solidFill>
                  <a:schemeClr val="tx1"/>
                </a:solidFill>
                <a:latin typeface="+mj-lt"/>
                <a:ea typeface="+mj-ea"/>
                <a:cs typeface="+mj-cs"/>
              </a:rPr>
              <a:t>Progetto 11 </a:t>
            </a:r>
            <a:br>
              <a:rPr lang="en-US" kern="1200" dirty="0">
                <a:solidFill>
                  <a:schemeClr val="tx1"/>
                </a:solidFill>
                <a:latin typeface="+mj-lt"/>
                <a:ea typeface="+mj-ea"/>
                <a:cs typeface="+mj-cs"/>
              </a:rPr>
            </a:br>
            <a:r>
              <a:rPr lang="en-US" kern="1200" dirty="0">
                <a:solidFill>
                  <a:schemeClr val="tx1"/>
                </a:solidFill>
                <a:latin typeface="+mj-lt"/>
                <a:ea typeface="+mj-ea"/>
                <a:cs typeface="+mj-cs"/>
              </a:rPr>
              <a:t>Red Runner ML-Agents</a:t>
            </a:r>
          </a:p>
        </p:txBody>
      </p:sp>
      <p:sp>
        <p:nvSpPr>
          <p:cNvPr id="13" name="Subtitle 2">
            <a:extLst>
              <a:ext uri="{FF2B5EF4-FFF2-40B4-BE49-F238E27FC236}">
                <a16:creationId xmlns:a16="http://schemas.microsoft.com/office/drawing/2014/main" id="{9FDB8984-68DB-CE73-1B6B-598728791BD2}"/>
              </a:ext>
            </a:extLst>
          </p:cNvPr>
          <p:cNvSpPr txBox="1">
            <a:spLocks/>
          </p:cNvSpPr>
          <p:nvPr/>
        </p:nvSpPr>
        <p:spPr>
          <a:xfrm>
            <a:off x="550863" y="2678400"/>
            <a:ext cx="2319337" cy="3414425"/>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1"/>
                </a:solidFill>
              </a:rPr>
              <a:t>Bocchini Fiorenza, Giacomini Alex, </a:t>
            </a:r>
            <a:r>
              <a:rPr lang="en-US" sz="1800" err="1">
                <a:solidFill>
                  <a:schemeClr val="tx1"/>
                </a:solidFill>
              </a:rPr>
              <a:t>Licci</a:t>
            </a:r>
            <a:r>
              <a:rPr lang="en-US" sz="1800">
                <a:solidFill>
                  <a:schemeClr val="tx1"/>
                </a:solidFill>
              </a:rPr>
              <a:t> Giacomo</a:t>
            </a:r>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l="4833" r="38918"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72" name="Group 65">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67"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Oval 70">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9" name="Picture 2" descr="redrunner - YouTube">
            <a:extLst>
              <a:ext uri="{FF2B5EF4-FFF2-40B4-BE49-F238E27FC236}">
                <a16:creationId xmlns:a16="http://schemas.microsoft.com/office/drawing/2014/main" id="{530B477C-E59B-B2CE-CE10-3FFAA9DD9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3954683"/>
            <a:ext cx="3549649" cy="198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430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549275"/>
            <a:ext cx="11091600" cy="971701"/>
          </a:xfrm>
        </p:spPr>
        <p:txBody>
          <a:bodyPr/>
          <a:lstStyle/>
          <a:p>
            <a:r>
              <a:rPr lang="it-IT" dirty="0"/>
              <a:t>Scena del gioco</a:t>
            </a:r>
          </a:p>
        </p:txBody>
      </p:sp>
      <p:graphicFrame>
        <p:nvGraphicFramePr>
          <p:cNvPr id="20" name="Content Placeholder 2">
            <a:extLst>
              <a:ext uri="{FF2B5EF4-FFF2-40B4-BE49-F238E27FC236}">
                <a16:creationId xmlns:a16="http://schemas.microsoft.com/office/drawing/2014/main" id="{B5B9EFC6-D874-C4B0-4C75-E3C32919A67B}"/>
              </a:ext>
            </a:extLst>
          </p:cNvPr>
          <p:cNvGraphicFramePr>
            <a:graphicFrameLocks noGrp="1"/>
          </p:cNvGraphicFramePr>
          <p:nvPr>
            <p:ph idx="1"/>
            <p:extLst>
              <p:ext uri="{D42A27DB-BD31-4B8C-83A1-F6EECF244321}">
                <p14:modId xmlns:p14="http://schemas.microsoft.com/office/powerpoint/2010/main" val="244636516"/>
              </p:ext>
            </p:extLst>
          </p:nvPr>
        </p:nvGraphicFramePr>
        <p:xfrm>
          <a:off x="549538" y="1520975"/>
          <a:ext cx="4577728" cy="457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Diagram&#10;&#10;Description automatically generated">
            <a:extLst>
              <a:ext uri="{FF2B5EF4-FFF2-40B4-BE49-F238E27FC236}">
                <a16:creationId xmlns:a16="http://schemas.microsoft.com/office/drawing/2014/main" id="{AB75F430-3C65-816C-A46A-F550798E0649}"/>
              </a:ext>
            </a:extLst>
          </p:cNvPr>
          <p:cNvPicPr>
            <a:picLocks noChangeAspect="1"/>
          </p:cNvPicPr>
          <p:nvPr/>
        </p:nvPicPr>
        <p:blipFill>
          <a:blip r:embed="rId7"/>
          <a:stretch>
            <a:fillRect/>
          </a:stretch>
        </p:blipFill>
        <p:spPr>
          <a:xfrm>
            <a:off x="5619680" y="1520976"/>
            <a:ext cx="6021659" cy="4572000"/>
          </a:xfrm>
          <a:prstGeom prst="rect">
            <a:avLst/>
          </a:prstGeom>
        </p:spPr>
      </p:pic>
      <p:sp>
        <p:nvSpPr>
          <p:cNvPr id="16" name="TextBox 15">
            <a:extLst>
              <a:ext uri="{FF2B5EF4-FFF2-40B4-BE49-F238E27FC236}">
                <a16:creationId xmlns:a16="http://schemas.microsoft.com/office/drawing/2014/main" id="{C0D23BC3-8F88-810A-65F6-27BC48FF3BB7}"/>
              </a:ext>
            </a:extLst>
          </p:cNvPr>
          <p:cNvSpPr txBox="1"/>
          <p:nvPr/>
        </p:nvSpPr>
        <p:spPr>
          <a:xfrm>
            <a:off x="9004723" y="1120866"/>
            <a:ext cx="2637178" cy="400110"/>
          </a:xfrm>
          <a:prstGeom prst="rect">
            <a:avLst/>
          </a:prstGeom>
          <a:noFill/>
          <a:ln>
            <a:solidFill>
              <a:schemeClr val="tx1"/>
            </a:solidFill>
          </a:ln>
        </p:spPr>
        <p:txBody>
          <a:bodyPr wrap="square" rtlCol="0">
            <a:spAutoFit/>
          </a:bodyPr>
          <a:lstStyle/>
          <a:p>
            <a:r>
              <a:rPr lang="it-IT" sz="2000" dirty="0"/>
              <a:t>Schermata del gioco</a:t>
            </a:r>
          </a:p>
        </p:txBody>
      </p:sp>
    </p:spTree>
    <p:extLst>
      <p:ext uri="{BB962C8B-B14F-4D97-AF65-F5344CB8AC3E}">
        <p14:creationId xmlns:p14="http://schemas.microsoft.com/office/powerpoint/2010/main" val="39751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5000" kern="1200">
                <a:solidFill>
                  <a:schemeClr val="tx1"/>
                </a:solidFill>
                <a:latin typeface="+mj-lt"/>
                <a:ea typeface="+mj-ea"/>
                <a:cs typeface="+mj-cs"/>
              </a:rPr>
              <a:t>4 </a:t>
            </a:r>
            <a:br>
              <a:rPr lang="en-US" sz="5000" kern="1200">
                <a:solidFill>
                  <a:schemeClr val="tx1"/>
                </a:solidFill>
                <a:latin typeface="+mj-lt"/>
                <a:ea typeface="+mj-ea"/>
                <a:cs typeface="+mj-cs"/>
              </a:rPr>
            </a:br>
            <a:r>
              <a:rPr lang="en-US" sz="5000" kern="1200">
                <a:solidFill>
                  <a:schemeClr val="tx1"/>
                </a:solidFill>
                <a:latin typeface="+mj-lt"/>
                <a:ea typeface="+mj-ea"/>
                <a:cs typeface="+mj-cs"/>
              </a:rPr>
              <a:t>Implementazione codice</a:t>
            </a:r>
          </a:p>
        </p:txBody>
      </p:sp>
    </p:spTree>
    <p:extLst>
      <p:ext uri="{BB962C8B-B14F-4D97-AF65-F5344CB8AC3E}">
        <p14:creationId xmlns:p14="http://schemas.microsoft.com/office/powerpoint/2010/main" val="133795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3" y="1520825"/>
            <a:ext cx="4535487" cy="3779838"/>
          </a:xfrm>
        </p:spPr>
        <p:txBody>
          <a:bodyPr anchor="ctr">
            <a:normAutofit/>
          </a:bodyPr>
          <a:lstStyle/>
          <a:p>
            <a:r>
              <a:rPr lang="it-IT" sz="6400" dirty="0"/>
              <a:t>Task realizzati</a:t>
            </a:r>
          </a:p>
        </p:txBody>
      </p:sp>
      <p:grpSp>
        <p:nvGrpSpPr>
          <p:cNvPr id="11" name="Group 10">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2" name="Freeform: Shape 11">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9" name="Freeform: Shape 18">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1" name="Oval 20">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DCBAA6CA-CEB0-11A4-5E6F-F01E078A5954}"/>
              </a:ext>
            </a:extLst>
          </p:cNvPr>
          <p:cNvGraphicFramePr>
            <a:graphicFrameLocks noGrp="1"/>
          </p:cNvGraphicFramePr>
          <p:nvPr>
            <p:ph idx="1"/>
            <p:extLst>
              <p:ext uri="{D42A27DB-BD31-4B8C-83A1-F6EECF244321}">
                <p14:modId xmlns:p14="http://schemas.microsoft.com/office/powerpoint/2010/main" val="2939895465"/>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6819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49537" y="401230"/>
            <a:ext cx="11091600" cy="1024344"/>
          </a:xfrm>
        </p:spPr>
        <p:txBody>
          <a:bodyPr>
            <a:noAutofit/>
          </a:bodyPr>
          <a:lstStyle/>
          <a:p>
            <a:r>
              <a:rPr lang="it-IT" sz="3200" dirty="0"/>
              <a:t>1 - </a:t>
            </a:r>
            <a:r>
              <a:rPr lang="it-IT" sz="3000" dirty="0"/>
              <a:t>Creazione di un Layer univoco da assegnare al </a:t>
            </a:r>
            <a:r>
              <a:rPr lang="it-IT" sz="3000" dirty="0" err="1"/>
              <a:t>prefab</a:t>
            </a:r>
            <a:r>
              <a:rPr lang="it-IT" sz="3000" dirty="0"/>
              <a:t> del Checkpoint singolo, per rimuoverlo dal rilevamento del </a:t>
            </a:r>
            <a:r>
              <a:rPr lang="it-IT" sz="3000" dirty="0" err="1"/>
              <a:t>RayCast</a:t>
            </a:r>
            <a:br>
              <a:rPr lang="en-US" sz="3200" dirty="0"/>
            </a:br>
            <a:br>
              <a:rPr lang="it-IT" sz="3200" dirty="0"/>
            </a:br>
            <a:endParaRPr lang="it-IT" sz="3200"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49537" y="1640108"/>
            <a:ext cx="11090274" cy="4306554"/>
          </a:xfrm>
        </p:spPr>
        <p:txBody>
          <a:bodyPr/>
          <a:lstStyle/>
          <a:p>
            <a:r>
              <a:rPr lang="it-IT" sz="2000" dirty="0">
                <a:solidFill>
                  <a:schemeClr val="tx1"/>
                </a:solidFill>
              </a:rPr>
              <a:t>All’interno delle impostazioni di progetto (Project Settings), è stato creato un nuovo Layer univoco per il </a:t>
            </a:r>
            <a:r>
              <a:rPr lang="it-IT" sz="2000" dirty="0" err="1">
                <a:solidFill>
                  <a:schemeClr val="tx1"/>
                </a:solidFill>
              </a:rPr>
              <a:t>prefab</a:t>
            </a:r>
            <a:r>
              <a:rPr lang="it-IT" sz="2000" dirty="0">
                <a:solidFill>
                  <a:schemeClr val="tx1"/>
                </a:solidFill>
              </a:rPr>
              <a:t> dei checkpoint</a:t>
            </a:r>
            <a:r>
              <a:rPr lang="it-IT" dirty="0">
                <a:solidFill>
                  <a:schemeClr val="tx1"/>
                </a:solidFill>
              </a:rPr>
              <a:t>:</a:t>
            </a:r>
          </a:p>
        </p:txBody>
      </p:sp>
      <p:pic>
        <p:nvPicPr>
          <p:cNvPr id="6" name="Picture 5" descr="Graphical user interface&#10;&#10;Description automatically generated with medium confidence">
            <a:extLst>
              <a:ext uri="{FF2B5EF4-FFF2-40B4-BE49-F238E27FC236}">
                <a16:creationId xmlns:a16="http://schemas.microsoft.com/office/drawing/2014/main" id="{6C704179-B2ED-0E99-49A1-6A76C11E3EE3}"/>
              </a:ext>
            </a:extLst>
          </p:cNvPr>
          <p:cNvPicPr>
            <a:picLocks noChangeAspect="1"/>
          </p:cNvPicPr>
          <p:nvPr/>
        </p:nvPicPr>
        <p:blipFill>
          <a:blip r:embed="rId2"/>
          <a:stretch>
            <a:fillRect/>
          </a:stretch>
        </p:blipFill>
        <p:spPr>
          <a:xfrm>
            <a:off x="550862" y="3040916"/>
            <a:ext cx="6469215" cy="3589704"/>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BF6B990-C7DC-30FD-1973-8FF8303E54C9}"/>
              </a:ext>
            </a:extLst>
          </p:cNvPr>
          <p:cNvPicPr>
            <a:picLocks noChangeAspect="1"/>
          </p:cNvPicPr>
          <p:nvPr/>
        </p:nvPicPr>
        <p:blipFill>
          <a:blip r:embed="rId3"/>
          <a:stretch>
            <a:fillRect/>
          </a:stretch>
        </p:blipFill>
        <p:spPr>
          <a:xfrm>
            <a:off x="9252382" y="2324066"/>
            <a:ext cx="2614694" cy="4306554"/>
          </a:xfrm>
          <a:prstGeom prst="rect">
            <a:avLst/>
          </a:prstGeom>
        </p:spPr>
      </p:pic>
      <p:cxnSp>
        <p:nvCxnSpPr>
          <p:cNvPr id="9" name="Straight Arrow Connector 8">
            <a:extLst>
              <a:ext uri="{FF2B5EF4-FFF2-40B4-BE49-F238E27FC236}">
                <a16:creationId xmlns:a16="http://schemas.microsoft.com/office/drawing/2014/main" id="{516D410C-ECB7-F55A-BAC2-2502FE0257B6}"/>
              </a:ext>
            </a:extLst>
          </p:cNvPr>
          <p:cNvCxnSpPr>
            <a:cxnSpLocks/>
          </p:cNvCxnSpPr>
          <p:nvPr/>
        </p:nvCxnSpPr>
        <p:spPr>
          <a:xfrm flipV="1">
            <a:off x="4762639" y="3643745"/>
            <a:ext cx="6043906" cy="244907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A256CE-7ECE-AED2-37BE-F47DC21C3010}"/>
              </a:ext>
            </a:extLst>
          </p:cNvPr>
          <p:cNvSpPr txBox="1"/>
          <p:nvPr/>
        </p:nvSpPr>
        <p:spPr>
          <a:xfrm>
            <a:off x="3615725" y="2702362"/>
            <a:ext cx="3404352" cy="338554"/>
          </a:xfrm>
          <a:prstGeom prst="rect">
            <a:avLst/>
          </a:prstGeom>
          <a:noFill/>
          <a:ln>
            <a:solidFill>
              <a:schemeClr val="tx1"/>
            </a:solidFill>
          </a:ln>
        </p:spPr>
        <p:txBody>
          <a:bodyPr wrap="square" rtlCol="0">
            <a:spAutoFit/>
          </a:bodyPr>
          <a:lstStyle/>
          <a:p>
            <a:r>
              <a:rPr lang="it-IT" sz="1600" dirty="0"/>
              <a:t>Edit/Project Settings/Tags &amp; </a:t>
            </a:r>
            <a:r>
              <a:rPr lang="it-IT" sz="1600" dirty="0" err="1"/>
              <a:t>Layers</a:t>
            </a:r>
            <a:endParaRPr lang="it-IT" sz="1600" dirty="0"/>
          </a:p>
        </p:txBody>
      </p:sp>
      <p:sp>
        <p:nvSpPr>
          <p:cNvPr id="13" name="TextBox 12">
            <a:extLst>
              <a:ext uri="{FF2B5EF4-FFF2-40B4-BE49-F238E27FC236}">
                <a16:creationId xmlns:a16="http://schemas.microsoft.com/office/drawing/2014/main" id="{3BC8EA55-35E9-D74E-3CFF-85B5B77BD15B}"/>
              </a:ext>
            </a:extLst>
          </p:cNvPr>
          <p:cNvSpPr txBox="1"/>
          <p:nvPr/>
        </p:nvSpPr>
        <p:spPr>
          <a:xfrm>
            <a:off x="9884213" y="2158821"/>
            <a:ext cx="1982863" cy="338554"/>
          </a:xfrm>
          <a:prstGeom prst="rect">
            <a:avLst/>
          </a:prstGeom>
          <a:noFill/>
          <a:ln>
            <a:solidFill>
              <a:schemeClr val="tx1"/>
            </a:solidFill>
          </a:ln>
        </p:spPr>
        <p:txBody>
          <a:bodyPr wrap="square" rtlCol="0">
            <a:spAutoFit/>
          </a:bodyPr>
          <a:lstStyle/>
          <a:p>
            <a:r>
              <a:rPr lang="it-IT" sz="1600" dirty="0"/>
              <a:t>Checkpoint </a:t>
            </a:r>
            <a:r>
              <a:rPr lang="it-IT" sz="1600" dirty="0" err="1"/>
              <a:t>Prefab</a:t>
            </a:r>
            <a:endParaRPr lang="it-IT" sz="1600" dirty="0"/>
          </a:p>
        </p:txBody>
      </p:sp>
    </p:spTree>
    <p:extLst>
      <p:ext uri="{BB962C8B-B14F-4D97-AF65-F5344CB8AC3E}">
        <p14:creationId xmlns:p14="http://schemas.microsoft.com/office/powerpoint/2010/main" val="418173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49537" y="441382"/>
            <a:ext cx="11091600" cy="946819"/>
          </a:xfrm>
        </p:spPr>
        <p:txBody>
          <a:bodyPr>
            <a:noAutofit/>
          </a:bodyPr>
          <a:lstStyle/>
          <a:p>
            <a:r>
              <a:rPr lang="it-IT" sz="3200" dirty="0"/>
              <a:t>1 - </a:t>
            </a:r>
            <a:r>
              <a:rPr lang="it-IT" sz="3000" dirty="0"/>
              <a:t>Creazione di un Layer univoco da assegnare al </a:t>
            </a:r>
            <a:r>
              <a:rPr lang="it-IT" sz="3000" dirty="0" err="1"/>
              <a:t>prefab</a:t>
            </a:r>
            <a:r>
              <a:rPr lang="it-IT" sz="3000" dirty="0"/>
              <a:t> del Checkpoint singolo, per rimuoverlo dal rilevamento del </a:t>
            </a:r>
            <a:r>
              <a:rPr lang="it-IT" sz="3000" dirty="0" err="1"/>
              <a:t>RayCast</a:t>
            </a:r>
            <a:br>
              <a:rPr lang="en-US" sz="3200" dirty="0"/>
            </a:br>
            <a:br>
              <a:rPr lang="it-IT" sz="3200" dirty="0"/>
            </a:br>
            <a:endParaRPr lang="it-IT" sz="3200"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49537" y="1799912"/>
            <a:ext cx="11090274" cy="4319442"/>
          </a:xfrm>
        </p:spPr>
        <p:txBody>
          <a:bodyPr/>
          <a:lstStyle/>
          <a:p>
            <a:r>
              <a:rPr lang="it-IT" sz="2000" dirty="0">
                <a:solidFill>
                  <a:schemeClr val="tx1"/>
                </a:solidFill>
              </a:rPr>
              <a:t>I risultati ottenuti sono</a:t>
            </a:r>
            <a:r>
              <a:rPr lang="it-IT" dirty="0">
                <a:solidFill>
                  <a:schemeClr val="tx1"/>
                </a:solidFill>
              </a:rPr>
              <a:t>:</a:t>
            </a:r>
          </a:p>
          <a:p>
            <a:endParaRPr lang="it-IT" dirty="0"/>
          </a:p>
          <a:p>
            <a:pPr marL="0" indent="0">
              <a:buNone/>
            </a:pPr>
            <a:endParaRPr lang="it-IT" dirty="0"/>
          </a:p>
        </p:txBody>
      </p:sp>
      <p:pic>
        <p:nvPicPr>
          <p:cNvPr id="7" name="Picture 6">
            <a:extLst>
              <a:ext uri="{FF2B5EF4-FFF2-40B4-BE49-F238E27FC236}">
                <a16:creationId xmlns:a16="http://schemas.microsoft.com/office/drawing/2014/main" id="{1436FC7C-7AB9-FD98-3657-D4B387F53A4F}"/>
              </a:ext>
            </a:extLst>
          </p:cNvPr>
          <p:cNvPicPr>
            <a:picLocks noChangeAspect="1"/>
          </p:cNvPicPr>
          <p:nvPr/>
        </p:nvPicPr>
        <p:blipFill>
          <a:blip r:embed="rId2"/>
          <a:stretch>
            <a:fillRect/>
          </a:stretch>
        </p:blipFill>
        <p:spPr>
          <a:xfrm>
            <a:off x="290460" y="2301903"/>
            <a:ext cx="5365107" cy="3878390"/>
          </a:xfrm>
          <a:prstGeom prst="rect">
            <a:avLst/>
          </a:prstGeom>
        </p:spPr>
      </p:pic>
      <p:pic>
        <p:nvPicPr>
          <p:cNvPr id="9" name="Picture 8">
            <a:extLst>
              <a:ext uri="{FF2B5EF4-FFF2-40B4-BE49-F238E27FC236}">
                <a16:creationId xmlns:a16="http://schemas.microsoft.com/office/drawing/2014/main" id="{03087C47-83B3-0FE9-733B-2B4A0AC3DDB0}"/>
              </a:ext>
            </a:extLst>
          </p:cNvPr>
          <p:cNvPicPr>
            <a:picLocks noChangeAspect="1"/>
          </p:cNvPicPr>
          <p:nvPr/>
        </p:nvPicPr>
        <p:blipFill>
          <a:blip r:embed="rId3"/>
          <a:stretch>
            <a:fillRect/>
          </a:stretch>
        </p:blipFill>
        <p:spPr>
          <a:xfrm>
            <a:off x="6536433" y="2301903"/>
            <a:ext cx="5365107" cy="3878390"/>
          </a:xfrm>
          <a:prstGeom prst="rect">
            <a:avLst/>
          </a:prstGeom>
        </p:spPr>
      </p:pic>
      <p:sp>
        <p:nvSpPr>
          <p:cNvPr id="24" name="TextBox 23">
            <a:extLst>
              <a:ext uri="{FF2B5EF4-FFF2-40B4-BE49-F238E27FC236}">
                <a16:creationId xmlns:a16="http://schemas.microsoft.com/office/drawing/2014/main" id="{4A3F8AB1-0131-72CF-03B3-6FB596CD20F1}"/>
              </a:ext>
            </a:extLst>
          </p:cNvPr>
          <p:cNvSpPr txBox="1"/>
          <p:nvPr/>
        </p:nvSpPr>
        <p:spPr>
          <a:xfrm>
            <a:off x="290460" y="6205172"/>
            <a:ext cx="3006922" cy="338554"/>
          </a:xfrm>
          <a:prstGeom prst="rect">
            <a:avLst/>
          </a:prstGeom>
          <a:noFill/>
          <a:ln>
            <a:solidFill>
              <a:schemeClr val="tx1"/>
            </a:solidFill>
          </a:ln>
        </p:spPr>
        <p:txBody>
          <a:bodyPr wrap="square" rtlCol="0">
            <a:spAutoFit/>
          </a:bodyPr>
          <a:lstStyle/>
          <a:p>
            <a:r>
              <a:rPr lang="it-IT" sz="1600" dirty="0"/>
              <a:t>Precedente implementazione</a:t>
            </a:r>
          </a:p>
        </p:txBody>
      </p:sp>
      <p:sp>
        <p:nvSpPr>
          <p:cNvPr id="25" name="TextBox 24">
            <a:extLst>
              <a:ext uri="{FF2B5EF4-FFF2-40B4-BE49-F238E27FC236}">
                <a16:creationId xmlns:a16="http://schemas.microsoft.com/office/drawing/2014/main" id="{C71F5A2E-58A4-3F20-CAB0-46966DE2E74B}"/>
              </a:ext>
            </a:extLst>
          </p:cNvPr>
          <p:cNvSpPr txBox="1"/>
          <p:nvPr/>
        </p:nvSpPr>
        <p:spPr>
          <a:xfrm>
            <a:off x="6536433" y="6205172"/>
            <a:ext cx="3006922" cy="338554"/>
          </a:xfrm>
          <a:prstGeom prst="rect">
            <a:avLst/>
          </a:prstGeom>
          <a:noFill/>
          <a:ln>
            <a:solidFill>
              <a:schemeClr val="tx1"/>
            </a:solidFill>
          </a:ln>
        </p:spPr>
        <p:txBody>
          <a:bodyPr wrap="square" rtlCol="0">
            <a:spAutoFit/>
          </a:bodyPr>
          <a:lstStyle/>
          <a:p>
            <a:r>
              <a:rPr lang="it-IT" sz="1600" dirty="0"/>
              <a:t>Nuova implementazione</a:t>
            </a:r>
          </a:p>
        </p:txBody>
      </p:sp>
    </p:spTree>
    <p:extLst>
      <p:ext uri="{BB962C8B-B14F-4D97-AF65-F5344CB8AC3E}">
        <p14:creationId xmlns:p14="http://schemas.microsoft.com/office/powerpoint/2010/main" val="3222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50862" y="430005"/>
            <a:ext cx="11091600" cy="1093996"/>
          </a:xfrm>
        </p:spPr>
        <p:txBody>
          <a:bodyPr>
            <a:normAutofit fontScale="90000"/>
          </a:bodyPr>
          <a:lstStyle/>
          <a:p>
            <a:r>
              <a:rPr lang="it-IT" sz="3100" dirty="0"/>
              <a:t>2 - </a:t>
            </a:r>
            <a:r>
              <a:rPr lang="it-IT" sz="3300" dirty="0"/>
              <a:t>Implementazione di un metodo pubblico </a:t>
            </a:r>
            <a:r>
              <a:rPr lang="it-IT" sz="3300" b="1" i="1" dirty="0" err="1"/>
              <a:t>getCheckpoints</a:t>
            </a:r>
            <a:r>
              <a:rPr lang="it-IT" sz="3300" b="1" i="1" dirty="0"/>
              <a:t>()</a:t>
            </a:r>
            <a:r>
              <a:rPr lang="it-IT" sz="3300" dirty="0"/>
              <a:t> nella classe </a:t>
            </a:r>
            <a:r>
              <a:rPr lang="it-IT" sz="3300" b="1" i="1" dirty="0" err="1"/>
              <a:t>TrackCheckpoints</a:t>
            </a:r>
            <a:br>
              <a:rPr lang="en-US" sz="3200" dirty="0"/>
            </a:br>
            <a:br>
              <a:rPr lang="en-US" sz="3200" dirty="0"/>
            </a:br>
            <a:endParaRPr lang="it-IT"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52188" y="1709531"/>
            <a:ext cx="11090274" cy="1093996"/>
          </a:xfrm>
        </p:spPr>
        <p:txBody>
          <a:bodyPr/>
          <a:lstStyle/>
          <a:p>
            <a:r>
              <a:rPr lang="it-IT" sz="2000" dirty="0">
                <a:solidFill>
                  <a:schemeClr val="tx1"/>
                </a:solidFill>
              </a:rPr>
              <a:t>Attraverso il metodo implementato si estrae il riferimento della singola istanza del checkpoint (</a:t>
            </a:r>
            <a:r>
              <a:rPr lang="it-IT" sz="2000" b="1" u="sng" dirty="0">
                <a:solidFill>
                  <a:schemeClr val="tx1"/>
                </a:solidFill>
              </a:rPr>
              <a:t>successivo</a:t>
            </a:r>
            <a:r>
              <a:rPr lang="it-IT" sz="2000" dirty="0">
                <a:solidFill>
                  <a:schemeClr val="tx1"/>
                </a:solidFill>
              </a:rPr>
              <a:t> a quello colliso in specifica posizione e istante), per poi passarlo alla Rete Neurale sotto forma di informazioni vettoriali:</a:t>
            </a:r>
            <a:endParaRPr lang="it-IT" dirty="0">
              <a:solidFill>
                <a:schemeClr val="tx1"/>
              </a:solidFill>
            </a:endParaRPr>
          </a:p>
        </p:txBody>
      </p:sp>
      <p:pic>
        <p:nvPicPr>
          <p:cNvPr id="8" name="Picture 7" descr="Diagram&#10;&#10;Description automatically generated with medium confidence">
            <a:extLst>
              <a:ext uri="{FF2B5EF4-FFF2-40B4-BE49-F238E27FC236}">
                <a16:creationId xmlns:a16="http://schemas.microsoft.com/office/drawing/2014/main" id="{608C29EC-3E71-97E3-1B10-D2241FAF5CEA}"/>
              </a:ext>
            </a:extLst>
          </p:cNvPr>
          <p:cNvPicPr>
            <a:picLocks noChangeAspect="1"/>
          </p:cNvPicPr>
          <p:nvPr/>
        </p:nvPicPr>
        <p:blipFill>
          <a:blip r:embed="rId2"/>
          <a:stretch>
            <a:fillRect/>
          </a:stretch>
        </p:blipFill>
        <p:spPr>
          <a:xfrm>
            <a:off x="549538" y="2846990"/>
            <a:ext cx="7282898" cy="3753651"/>
          </a:xfrm>
          <a:prstGeom prst="rect">
            <a:avLst/>
          </a:prstGeom>
        </p:spPr>
      </p:pic>
      <p:sp>
        <p:nvSpPr>
          <p:cNvPr id="21" name="Content Placeholder 2">
            <a:extLst>
              <a:ext uri="{FF2B5EF4-FFF2-40B4-BE49-F238E27FC236}">
                <a16:creationId xmlns:a16="http://schemas.microsoft.com/office/drawing/2014/main" id="{810C0F32-356A-E235-2494-1A0EA49231FB}"/>
              </a:ext>
            </a:extLst>
          </p:cNvPr>
          <p:cNvSpPr txBox="1">
            <a:spLocks/>
          </p:cNvSpPr>
          <p:nvPr/>
        </p:nvSpPr>
        <p:spPr>
          <a:xfrm>
            <a:off x="8093102" y="3358073"/>
            <a:ext cx="3549360" cy="2731484"/>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solidFill>
                  <a:schemeClr val="tx1"/>
                </a:solidFill>
              </a:rPr>
              <a:t>Come si evince dall’esempio della traccia iniziale, in qualsiasi posizione del percorso, il metodo recupererà sempre il riferimento al checkpoint successivo da attraversare</a:t>
            </a:r>
            <a:endParaRPr lang="it-IT" dirty="0">
              <a:solidFill>
                <a:schemeClr val="tx1"/>
              </a:solidFill>
            </a:endParaRPr>
          </a:p>
        </p:txBody>
      </p:sp>
    </p:spTree>
    <p:extLst>
      <p:ext uri="{BB962C8B-B14F-4D97-AF65-F5344CB8AC3E}">
        <p14:creationId xmlns:p14="http://schemas.microsoft.com/office/powerpoint/2010/main" val="2689879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50862" y="430005"/>
            <a:ext cx="11091600" cy="1093996"/>
          </a:xfrm>
        </p:spPr>
        <p:txBody>
          <a:bodyPr>
            <a:normAutofit fontScale="90000"/>
          </a:bodyPr>
          <a:lstStyle/>
          <a:p>
            <a:r>
              <a:rPr lang="it-IT" sz="3100" dirty="0"/>
              <a:t>2 - </a:t>
            </a:r>
            <a:r>
              <a:rPr lang="it-IT" sz="3300" dirty="0"/>
              <a:t>Implementazione di un metodo pubblico </a:t>
            </a:r>
            <a:r>
              <a:rPr lang="it-IT" sz="3300" b="1" i="1" dirty="0" err="1"/>
              <a:t>getCheckpoints</a:t>
            </a:r>
            <a:r>
              <a:rPr lang="it-IT" sz="3300" b="1" i="1" dirty="0"/>
              <a:t>()</a:t>
            </a:r>
            <a:r>
              <a:rPr lang="it-IT" sz="3300" dirty="0"/>
              <a:t> nella classe </a:t>
            </a:r>
            <a:r>
              <a:rPr lang="it-IT" sz="3300" b="1" i="1" dirty="0" err="1"/>
              <a:t>TrackCheckpoints</a:t>
            </a:r>
            <a:br>
              <a:rPr lang="en-US" sz="3200" dirty="0"/>
            </a:br>
            <a:br>
              <a:rPr lang="en-US" sz="3200" dirty="0"/>
            </a:br>
            <a:endParaRPr lang="it-IT"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52188" y="1709531"/>
            <a:ext cx="11090274" cy="450574"/>
          </a:xfrm>
        </p:spPr>
        <p:txBody>
          <a:bodyPr/>
          <a:lstStyle/>
          <a:p>
            <a:r>
              <a:rPr lang="it-IT" sz="2000" dirty="0">
                <a:solidFill>
                  <a:schemeClr val="tx1"/>
                </a:solidFill>
              </a:rPr>
              <a:t>Schematizzazione logica:</a:t>
            </a:r>
            <a:endParaRPr lang="it-IT" dirty="0">
              <a:solidFill>
                <a:schemeClr val="tx1"/>
              </a:solidFill>
            </a:endParaRPr>
          </a:p>
        </p:txBody>
      </p:sp>
      <p:pic>
        <p:nvPicPr>
          <p:cNvPr id="5" name="Picture 4" descr="Diagram&#10;&#10;Description automatically generated">
            <a:extLst>
              <a:ext uri="{FF2B5EF4-FFF2-40B4-BE49-F238E27FC236}">
                <a16:creationId xmlns:a16="http://schemas.microsoft.com/office/drawing/2014/main" id="{1F99E8AE-5C40-BFD4-2A81-6A20DFEAB51E}"/>
              </a:ext>
            </a:extLst>
          </p:cNvPr>
          <p:cNvPicPr>
            <a:picLocks noChangeAspect="1"/>
          </p:cNvPicPr>
          <p:nvPr/>
        </p:nvPicPr>
        <p:blipFill>
          <a:blip r:embed="rId2"/>
          <a:stretch>
            <a:fillRect/>
          </a:stretch>
        </p:blipFill>
        <p:spPr>
          <a:xfrm>
            <a:off x="967409" y="2160105"/>
            <a:ext cx="10257182" cy="4519516"/>
          </a:xfrm>
          <a:prstGeom prst="rect">
            <a:avLst/>
          </a:prstGeom>
        </p:spPr>
      </p:pic>
      <p:sp>
        <p:nvSpPr>
          <p:cNvPr id="4" name="TextBox 3">
            <a:extLst>
              <a:ext uri="{FF2B5EF4-FFF2-40B4-BE49-F238E27FC236}">
                <a16:creationId xmlns:a16="http://schemas.microsoft.com/office/drawing/2014/main" id="{524EC0A8-8B4F-AB9F-771B-E380EA6DB9AE}"/>
              </a:ext>
            </a:extLst>
          </p:cNvPr>
          <p:cNvSpPr txBox="1"/>
          <p:nvPr/>
        </p:nvSpPr>
        <p:spPr>
          <a:xfrm>
            <a:off x="6255027" y="5605669"/>
            <a:ext cx="4704521" cy="954107"/>
          </a:xfrm>
          <a:prstGeom prst="rect">
            <a:avLst/>
          </a:prstGeom>
          <a:noFill/>
          <a:ln>
            <a:solidFill>
              <a:schemeClr val="bg1"/>
            </a:solidFill>
          </a:ln>
        </p:spPr>
        <p:txBody>
          <a:bodyPr wrap="square" rtlCol="0">
            <a:spAutoFit/>
          </a:bodyPr>
          <a:lstStyle/>
          <a:p>
            <a:r>
              <a:rPr lang="it-IT" sz="1400" dirty="0">
                <a:solidFill>
                  <a:schemeClr val="bg1"/>
                </a:solidFill>
              </a:rPr>
              <a:t>Nota:</a:t>
            </a:r>
          </a:p>
          <a:p>
            <a:pPr marL="285750" indent="-285750">
              <a:buFont typeface="Wingdings" pitchFamily="2" charset="2"/>
              <a:buChar char="Ø"/>
            </a:pPr>
            <a:r>
              <a:rPr lang="it-IT" sz="1400" dirty="0">
                <a:solidFill>
                  <a:schemeClr val="bg1"/>
                </a:solidFill>
              </a:rPr>
              <a:t>Il metodo viene richiamato continuamente dal metodo </a:t>
            </a:r>
            <a:r>
              <a:rPr lang="it-IT" sz="1400" i="1" dirty="0">
                <a:solidFill>
                  <a:schemeClr val="bg1"/>
                </a:solidFill>
                <a:hlinkClick r:id="rId3"/>
              </a:rPr>
              <a:t>collectObservation()</a:t>
            </a:r>
            <a:r>
              <a:rPr lang="it-IT" sz="1400" i="1" dirty="0">
                <a:solidFill>
                  <a:schemeClr val="bg1"/>
                </a:solidFill>
              </a:rPr>
              <a:t> della classe </a:t>
            </a:r>
            <a:r>
              <a:rPr lang="it-IT" sz="1400" i="1" dirty="0" err="1">
                <a:solidFill>
                  <a:schemeClr val="bg1"/>
                </a:solidFill>
              </a:rPr>
              <a:t>RedAgent</a:t>
            </a:r>
            <a:r>
              <a:rPr lang="it-IT" sz="1400" i="1" dirty="0">
                <a:solidFill>
                  <a:schemeClr val="bg1"/>
                </a:solidFill>
              </a:rPr>
              <a:t> durante gli steps di addestramento</a:t>
            </a:r>
          </a:p>
        </p:txBody>
      </p:sp>
    </p:spTree>
    <p:extLst>
      <p:ext uri="{BB962C8B-B14F-4D97-AF65-F5344CB8AC3E}">
        <p14:creationId xmlns:p14="http://schemas.microsoft.com/office/powerpoint/2010/main" val="3988291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50862" y="549275"/>
            <a:ext cx="11091600" cy="1014482"/>
          </a:xfrm>
        </p:spPr>
        <p:txBody>
          <a:bodyPr>
            <a:noAutofit/>
          </a:bodyPr>
          <a:lstStyle/>
          <a:p>
            <a:r>
              <a:rPr lang="it-IT" sz="2800" dirty="0"/>
              <a:t>3 - </a:t>
            </a:r>
            <a:r>
              <a:rPr lang="it-IT" sz="3000" dirty="0"/>
              <a:t>Logica di gestione delle posizioni vettoriali e generazione di checkpoint ‘astratti’</a:t>
            </a:r>
            <a:br>
              <a:rPr lang="en-US" sz="2800" dirty="0"/>
            </a:br>
            <a:br>
              <a:rPr lang="it-IT" sz="2800" dirty="0"/>
            </a:br>
            <a:endParaRPr lang="it-IT" sz="2800"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50862" y="1848155"/>
            <a:ext cx="4312686" cy="4740658"/>
          </a:xfrm>
        </p:spPr>
        <p:txBody>
          <a:bodyPr vert="horz" wrap="square" lIns="0" tIns="0" rIns="0" bIns="0" rtlCol="0" anchor="t">
            <a:normAutofit fontScale="92500" lnSpcReduction="10000"/>
          </a:bodyPr>
          <a:lstStyle/>
          <a:p>
            <a:r>
              <a:rPr lang="it-IT" sz="2000" dirty="0">
                <a:solidFill>
                  <a:schemeClr val="tx1"/>
                </a:solidFill>
              </a:rPr>
              <a:t>Quando l’agente si trova nel percorso tra la fine di una traccia e l’inizio della successiva, non si hanno informazioni sui checkpoint della traccia successiva fino a quando non collide col primo elemento della nuova traccia!</a:t>
            </a:r>
          </a:p>
          <a:p>
            <a:pPr>
              <a:spcBef>
                <a:spcPts val="2200"/>
              </a:spcBef>
            </a:pPr>
            <a:r>
              <a:rPr lang="it-IT" sz="2000" dirty="0">
                <a:solidFill>
                  <a:schemeClr val="tx1"/>
                </a:solidFill>
              </a:rPr>
              <a:t>Si generano quindi dei checkpoint ‘astratti’ (in </a:t>
            </a:r>
            <a:r>
              <a:rPr lang="it-IT" sz="2000" u="sng" dirty="0">
                <a:solidFill>
                  <a:schemeClr val="tx1"/>
                </a:solidFill>
              </a:rPr>
              <a:t>posizioni incrementali </a:t>
            </a:r>
            <a:r>
              <a:rPr lang="it-IT" sz="2000" dirty="0">
                <a:solidFill>
                  <a:schemeClr val="tx1"/>
                </a:solidFill>
              </a:rPr>
              <a:t>rispetto all’ultimo checkpoint) da passare al sensore fino a quando il primo elemento viene incrociato, così che venga inizializzata la nuova traccia da cui estrarre le posizioni vettoriali dei nuovi elementi</a:t>
            </a:r>
          </a:p>
        </p:txBody>
      </p:sp>
      <p:pic>
        <p:nvPicPr>
          <p:cNvPr id="5" name="Picture 4" descr="Chart&#10;&#10;Description automatically generated">
            <a:extLst>
              <a:ext uri="{FF2B5EF4-FFF2-40B4-BE49-F238E27FC236}">
                <a16:creationId xmlns:a16="http://schemas.microsoft.com/office/drawing/2014/main" id="{208A3834-F1C9-6BC5-DBFC-4E4956BA362D}"/>
              </a:ext>
            </a:extLst>
          </p:cNvPr>
          <p:cNvPicPr>
            <a:picLocks noChangeAspect="1"/>
          </p:cNvPicPr>
          <p:nvPr/>
        </p:nvPicPr>
        <p:blipFill>
          <a:blip r:embed="rId2"/>
          <a:stretch>
            <a:fillRect/>
          </a:stretch>
        </p:blipFill>
        <p:spPr>
          <a:xfrm>
            <a:off x="5009320" y="1638605"/>
            <a:ext cx="6876979" cy="2189685"/>
          </a:xfrm>
          <a:prstGeom prst="rect">
            <a:avLst/>
          </a:prstGeom>
        </p:spPr>
      </p:pic>
      <p:pic>
        <p:nvPicPr>
          <p:cNvPr id="7" name="Picture 6">
            <a:extLst>
              <a:ext uri="{FF2B5EF4-FFF2-40B4-BE49-F238E27FC236}">
                <a16:creationId xmlns:a16="http://schemas.microsoft.com/office/drawing/2014/main" id="{8F6EC743-71AC-BA31-F0DA-A76F38B6180D}"/>
              </a:ext>
            </a:extLst>
          </p:cNvPr>
          <p:cNvPicPr>
            <a:picLocks noChangeAspect="1"/>
          </p:cNvPicPr>
          <p:nvPr/>
        </p:nvPicPr>
        <p:blipFill>
          <a:blip r:embed="rId3"/>
          <a:stretch>
            <a:fillRect/>
          </a:stretch>
        </p:blipFill>
        <p:spPr>
          <a:xfrm>
            <a:off x="5009320" y="4399128"/>
            <a:ext cx="6876979" cy="2189685"/>
          </a:xfrm>
          <a:prstGeom prst="rect">
            <a:avLst/>
          </a:prstGeom>
        </p:spPr>
      </p:pic>
      <p:cxnSp>
        <p:nvCxnSpPr>
          <p:cNvPr id="8" name="Straight Arrow Connector 7">
            <a:extLst>
              <a:ext uri="{FF2B5EF4-FFF2-40B4-BE49-F238E27FC236}">
                <a16:creationId xmlns:a16="http://schemas.microsoft.com/office/drawing/2014/main" id="{CD95D88A-FB5B-9263-A8B2-A99C05752871}"/>
              </a:ext>
            </a:extLst>
          </p:cNvPr>
          <p:cNvCxnSpPr>
            <a:cxnSpLocks/>
          </p:cNvCxnSpPr>
          <p:nvPr/>
        </p:nvCxnSpPr>
        <p:spPr>
          <a:xfrm>
            <a:off x="8579265" y="3903139"/>
            <a:ext cx="0" cy="31534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6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50864" y="549275"/>
            <a:ext cx="6797772" cy="1915629"/>
          </a:xfrm>
        </p:spPr>
        <p:txBody>
          <a:bodyPr wrap="square" anchor="b">
            <a:normAutofit/>
          </a:bodyPr>
          <a:lstStyle/>
          <a:p>
            <a:pPr>
              <a:lnSpc>
                <a:spcPct val="90000"/>
              </a:lnSpc>
            </a:pPr>
            <a:r>
              <a:rPr lang="it-IT" sz="3000" dirty="0"/>
              <a:t>4 - </a:t>
            </a:r>
            <a:r>
              <a:rPr lang="en-US" sz="3000" dirty="0" err="1"/>
              <a:t>Modifica</a:t>
            </a:r>
            <a:r>
              <a:rPr lang="en-US" sz="3000" dirty="0"/>
              <a:t> </a:t>
            </a:r>
            <a:r>
              <a:rPr lang="en-US" sz="3000" dirty="0" err="1"/>
              <a:t>della</a:t>
            </a:r>
            <a:r>
              <a:rPr lang="en-US" sz="3000" dirty="0"/>
              <a:t> </a:t>
            </a:r>
            <a:r>
              <a:rPr lang="en-US" sz="3000" dirty="0" err="1"/>
              <a:t>posizione</a:t>
            </a:r>
            <a:r>
              <a:rPr lang="en-US" sz="3000" dirty="0"/>
              <a:t> </a:t>
            </a:r>
            <a:r>
              <a:rPr lang="en-US" sz="3000" u="sng" dirty="0"/>
              <a:t>x</a:t>
            </a:r>
            <a:r>
              <a:rPr lang="en-US" sz="3000" dirty="0"/>
              <a:t> </a:t>
            </a:r>
            <a:r>
              <a:rPr lang="en-US" sz="3000" dirty="0" err="1"/>
              <a:t>dei</a:t>
            </a:r>
            <a:r>
              <a:rPr lang="en-US" sz="3000" dirty="0"/>
              <a:t> </a:t>
            </a:r>
            <a:r>
              <a:rPr lang="en-US" sz="3000" dirty="0" err="1"/>
              <a:t>primi</a:t>
            </a:r>
            <a:r>
              <a:rPr lang="en-US" sz="3000" dirty="0"/>
              <a:t> checkpoint di </a:t>
            </a:r>
            <a:r>
              <a:rPr lang="en-US" sz="3000" dirty="0" err="1"/>
              <a:t>ogni</a:t>
            </a:r>
            <a:r>
              <a:rPr lang="en-US" sz="3000" dirty="0"/>
              <a:t> </a:t>
            </a:r>
            <a:r>
              <a:rPr lang="en-US" sz="3000" dirty="0" err="1"/>
              <a:t>traccia</a:t>
            </a:r>
            <a:br>
              <a:rPr lang="en-US" sz="3500" dirty="0"/>
            </a:br>
            <a:br>
              <a:rPr lang="it-IT" sz="3500" dirty="0"/>
            </a:br>
            <a:endParaRPr lang="it-IT" sz="3500" dirty="0"/>
          </a:p>
        </p:txBody>
      </p:sp>
      <p:grpSp>
        <p:nvGrpSpPr>
          <p:cNvPr id="16" name="Group 15">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17"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4" descr="Chart&#10;&#10;Description automatically generated">
            <a:extLst>
              <a:ext uri="{FF2B5EF4-FFF2-40B4-BE49-F238E27FC236}">
                <a16:creationId xmlns:a16="http://schemas.microsoft.com/office/drawing/2014/main" id="{84BFC036-C05A-A564-19A8-996FFCD920E4}"/>
              </a:ext>
            </a:extLst>
          </p:cNvPr>
          <p:cNvPicPr>
            <a:picLocks noChangeAspect="1"/>
          </p:cNvPicPr>
          <p:nvPr/>
        </p:nvPicPr>
        <p:blipFill>
          <a:blip r:embed="rId2"/>
          <a:stretch>
            <a:fillRect/>
          </a:stretch>
        </p:blipFill>
        <p:spPr>
          <a:xfrm>
            <a:off x="7658052" y="547688"/>
            <a:ext cx="3824516" cy="2771775"/>
          </a:xfrm>
          <a:custGeom>
            <a:avLst/>
            <a:gdLst/>
            <a:ahLst/>
            <a:cxnLst/>
            <a:rect l="l" t="t" r="r" b="b"/>
            <a:pathLst>
              <a:path w="5083992" h="2880518">
                <a:moveTo>
                  <a:pt x="0" y="0"/>
                </a:moveTo>
                <a:lnTo>
                  <a:pt x="5083992" y="0"/>
                </a:lnTo>
                <a:lnTo>
                  <a:pt x="5083992" y="2880518"/>
                </a:lnTo>
                <a:lnTo>
                  <a:pt x="0" y="2880518"/>
                </a:lnTo>
                <a:close/>
              </a:path>
            </a:pathLst>
          </a:custGeom>
        </p:spPr>
      </p:pic>
      <p:sp>
        <p:nvSpPr>
          <p:cNvPr id="21" name="Freeform: Shape 20">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50863" y="1893615"/>
            <a:ext cx="6565554" cy="4415109"/>
          </a:xfrm>
        </p:spPr>
        <p:txBody>
          <a:bodyPr vert="horz" lIns="0" tIns="0" rIns="0" bIns="0" rtlCol="0" anchor="t">
            <a:normAutofit/>
          </a:bodyPr>
          <a:lstStyle/>
          <a:p>
            <a:pPr>
              <a:lnSpc>
                <a:spcPct val="100000"/>
              </a:lnSpc>
            </a:pPr>
            <a:r>
              <a:rPr lang="it-IT" sz="1600" dirty="0">
                <a:solidFill>
                  <a:schemeClr val="tx1"/>
                </a:solidFill>
              </a:rPr>
              <a:t>Nel caso in cui 2 checkpoint si trovino troppo vicini tra loro, e data la aleatorietà di </a:t>
            </a:r>
            <a:r>
              <a:rPr lang="it-IT" sz="1600" dirty="0" err="1">
                <a:solidFill>
                  <a:schemeClr val="tx1"/>
                </a:solidFill>
              </a:rPr>
              <a:t>Unity</a:t>
            </a:r>
            <a:r>
              <a:rPr lang="it-IT" sz="1600" dirty="0">
                <a:solidFill>
                  <a:schemeClr val="tx1"/>
                </a:solidFill>
              </a:rPr>
              <a:t> nel richiamare processi in parallelo, si rischia di non aver tempo nella collezione delle osservazioni dei checkpoint ‘astratti’ così da portare la rete ad avere informazioni erronee sulle posizioni dei checkpoint da quel punto in avanti:</a:t>
            </a:r>
          </a:p>
          <a:p>
            <a:pPr lvl="1">
              <a:lnSpc>
                <a:spcPct val="100000"/>
              </a:lnSpc>
            </a:pPr>
            <a:r>
              <a:rPr lang="it-IT" sz="1400" dirty="0">
                <a:solidFill>
                  <a:schemeClr val="tx1"/>
                </a:solidFill>
              </a:rPr>
              <a:t>Questo è causato dall’azione del metodo </a:t>
            </a:r>
            <a:r>
              <a:rPr lang="it-IT" sz="1400" i="1" dirty="0" err="1">
                <a:solidFill>
                  <a:schemeClr val="tx1"/>
                </a:solidFill>
              </a:rPr>
              <a:t>FixedUpdate</a:t>
            </a:r>
            <a:r>
              <a:rPr lang="it-IT" sz="1400" i="1" dirty="0">
                <a:solidFill>
                  <a:schemeClr val="tx1"/>
                </a:solidFill>
              </a:rPr>
              <a:t>()</a:t>
            </a:r>
            <a:r>
              <a:rPr lang="it-IT" sz="1400" dirty="0">
                <a:solidFill>
                  <a:schemeClr val="tx1"/>
                </a:solidFill>
              </a:rPr>
              <a:t>, che nel momento della collisione con una nuova traccia si attiva (agisce con più FPS del metodo </a:t>
            </a:r>
            <a:r>
              <a:rPr lang="it-IT" sz="1400" i="1" dirty="0" err="1">
                <a:solidFill>
                  <a:schemeClr val="tx1"/>
                </a:solidFill>
              </a:rPr>
              <a:t>CollectObservations</a:t>
            </a:r>
            <a:r>
              <a:rPr lang="it-IT" sz="1400" i="1" dirty="0">
                <a:solidFill>
                  <a:schemeClr val="tx1"/>
                </a:solidFill>
              </a:rPr>
              <a:t>()</a:t>
            </a:r>
            <a:r>
              <a:rPr lang="it-IT" sz="1400" dirty="0">
                <a:solidFill>
                  <a:schemeClr val="tx1"/>
                </a:solidFill>
              </a:rPr>
              <a:t>) sottoscrivendo la nuova traccia per poi pescare le posizioni astratte rispetto l’ultimo elemento della nuova traccia</a:t>
            </a:r>
          </a:p>
          <a:p>
            <a:pPr>
              <a:lnSpc>
                <a:spcPct val="100000"/>
              </a:lnSpc>
            </a:pPr>
            <a:r>
              <a:rPr lang="it-IT" sz="1600" dirty="0">
                <a:solidFill>
                  <a:schemeClr val="tx1"/>
                </a:solidFill>
              </a:rPr>
              <a:t>Perciò, per garantire una più corretta gestione dei passaggi vettoriali, in fase di collezione delle posizioni dei checkpoint, si sono incrementate (+2f) le posizioni dei primi checkpoint (azione svolta nei </a:t>
            </a:r>
            <a:r>
              <a:rPr lang="it-IT" sz="1600" dirty="0" err="1">
                <a:solidFill>
                  <a:schemeClr val="tx1"/>
                </a:solidFill>
              </a:rPr>
              <a:t>Prefab</a:t>
            </a:r>
            <a:r>
              <a:rPr lang="it-IT" sz="1600" dirty="0">
                <a:solidFill>
                  <a:schemeClr val="tx1"/>
                </a:solidFill>
              </a:rPr>
              <a:t> di ogni traccia), così da garantire sufficienti Frame al metodo </a:t>
            </a:r>
            <a:r>
              <a:rPr lang="it-IT" sz="1600" i="1" dirty="0">
                <a:solidFill>
                  <a:schemeClr val="tx1"/>
                </a:solidFill>
              </a:rPr>
              <a:t>CollectObservation(), prima che la nuova traccia venga inizializzata ed assegnata all’agente</a:t>
            </a:r>
            <a:endParaRPr lang="it-IT" sz="1600" dirty="0">
              <a:solidFill>
                <a:schemeClr val="tx1"/>
              </a:solidFill>
            </a:endParaRPr>
          </a:p>
        </p:txBody>
      </p:sp>
      <p:pic>
        <p:nvPicPr>
          <p:cNvPr id="9" name="Picture 8" descr="Chart, box and whisker chart&#10;&#10;Description automatically generated">
            <a:extLst>
              <a:ext uri="{FF2B5EF4-FFF2-40B4-BE49-F238E27FC236}">
                <a16:creationId xmlns:a16="http://schemas.microsoft.com/office/drawing/2014/main" id="{C957E0E2-0A1A-6878-15F6-2B59EFDFF297}"/>
              </a:ext>
            </a:extLst>
          </p:cNvPr>
          <p:cNvPicPr>
            <a:picLocks noChangeAspect="1"/>
          </p:cNvPicPr>
          <p:nvPr/>
        </p:nvPicPr>
        <p:blipFill>
          <a:blip r:embed="rId3"/>
          <a:stretch>
            <a:fillRect/>
          </a:stretch>
        </p:blipFill>
        <p:spPr>
          <a:xfrm>
            <a:off x="7658052" y="3802894"/>
            <a:ext cx="3824515" cy="2821364"/>
          </a:xfrm>
          <a:prstGeom prst="rect">
            <a:avLst/>
          </a:prstGeom>
        </p:spPr>
      </p:pic>
      <p:sp>
        <p:nvSpPr>
          <p:cNvPr id="20" name="TextBox 19">
            <a:extLst>
              <a:ext uri="{FF2B5EF4-FFF2-40B4-BE49-F238E27FC236}">
                <a16:creationId xmlns:a16="http://schemas.microsoft.com/office/drawing/2014/main" id="{C33B867E-E8A9-AFAA-4385-C5F88C50CBB6}"/>
              </a:ext>
            </a:extLst>
          </p:cNvPr>
          <p:cNvSpPr txBox="1"/>
          <p:nvPr/>
        </p:nvSpPr>
        <p:spPr>
          <a:xfrm>
            <a:off x="7658052" y="623590"/>
            <a:ext cx="823543" cy="338554"/>
          </a:xfrm>
          <a:prstGeom prst="rect">
            <a:avLst/>
          </a:prstGeom>
          <a:noFill/>
          <a:ln>
            <a:solidFill>
              <a:schemeClr val="tx1"/>
            </a:solidFill>
          </a:ln>
        </p:spPr>
        <p:txBody>
          <a:bodyPr wrap="square" rtlCol="0">
            <a:spAutoFit/>
          </a:bodyPr>
          <a:lstStyle/>
          <a:p>
            <a:r>
              <a:rPr lang="it-IT" sz="1600" dirty="0"/>
              <a:t>Prima</a:t>
            </a:r>
          </a:p>
        </p:txBody>
      </p:sp>
      <p:sp>
        <p:nvSpPr>
          <p:cNvPr id="22" name="TextBox 21">
            <a:extLst>
              <a:ext uri="{FF2B5EF4-FFF2-40B4-BE49-F238E27FC236}">
                <a16:creationId xmlns:a16="http://schemas.microsoft.com/office/drawing/2014/main" id="{FA3C61A0-2780-82B8-CC93-AD459BCAFB15}"/>
              </a:ext>
            </a:extLst>
          </p:cNvPr>
          <p:cNvSpPr txBox="1"/>
          <p:nvPr/>
        </p:nvSpPr>
        <p:spPr>
          <a:xfrm>
            <a:off x="7667280" y="3867151"/>
            <a:ext cx="730778" cy="338554"/>
          </a:xfrm>
          <a:prstGeom prst="rect">
            <a:avLst/>
          </a:prstGeom>
          <a:noFill/>
          <a:ln>
            <a:solidFill>
              <a:schemeClr val="tx1"/>
            </a:solidFill>
          </a:ln>
        </p:spPr>
        <p:txBody>
          <a:bodyPr wrap="square" rtlCol="0">
            <a:spAutoFit/>
          </a:bodyPr>
          <a:lstStyle/>
          <a:p>
            <a:r>
              <a:rPr lang="it-IT" sz="1600" dirty="0"/>
              <a:t>Dopo</a:t>
            </a:r>
          </a:p>
        </p:txBody>
      </p:sp>
    </p:spTree>
    <p:extLst>
      <p:ext uri="{BB962C8B-B14F-4D97-AF65-F5344CB8AC3E}">
        <p14:creationId xmlns:p14="http://schemas.microsoft.com/office/powerpoint/2010/main" val="40375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8367-DE50-0C3C-60DF-5F49F434E791}"/>
              </a:ext>
            </a:extLst>
          </p:cNvPr>
          <p:cNvSpPr>
            <a:spLocks noGrp="1"/>
          </p:cNvSpPr>
          <p:nvPr>
            <p:ph type="title"/>
          </p:nvPr>
        </p:nvSpPr>
        <p:spPr/>
        <p:txBody>
          <a:bodyPr>
            <a:normAutofit/>
          </a:bodyPr>
          <a:lstStyle/>
          <a:p>
            <a:r>
              <a:rPr lang="it-IT" sz="4000" dirty="0"/>
              <a:t>5 - Modifica delle tracce (riposizionamento checkpoint e modifica di traccia ‘Middle’)</a:t>
            </a:r>
          </a:p>
        </p:txBody>
      </p:sp>
      <p:sp>
        <p:nvSpPr>
          <p:cNvPr id="3" name="Content Placeholder 2">
            <a:extLst>
              <a:ext uri="{FF2B5EF4-FFF2-40B4-BE49-F238E27FC236}">
                <a16:creationId xmlns:a16="http://schemas.microsoft.com/office/drawing/2014/main" id="{49DE4587-009A-9549-CAA8-E9F6E3BD6223}"/>
              </a:ext>
            </a:extLst>
          </p:cNvPr>
          <p:cNvSpPr>
            <a:spLocks noGrp="1"/>
          </p:cNvSpPr>
          <p:nvPr>
            <p:ph idx="1"/>
          </p:nvPr>
        </p:nvSpPr>
        <p:spPr>
          <a:xfrm>
            <a:off x="550862" y="2069961"/>
            <a:ext cx="5931580" cy="4421550"/>
          </a:xfrm>
        </p:spPr>
        <p:txBody>
          <a:bodyPr>
            <a:normAutofit fontScale="92500" lnSpcReduction="10000"/>
          </a:bodyPr>
          <a:lstStyle/>
          <a:p>
            <a:r>
              <a:rPr lang="it-IT" dirty="0">
                <a:solidFill>
                  <a:schemeClr val="tx1"/>
                </a:solidFill>
              </a:rPr>
              <a:t>Come primo passo si sono riadattate le posizioni di alcuni checkpoint per omogeneizzare le informazioni vettoriali dei checkpoint passate al sensore:</a:t>
            </a:r>
          </a:p>
          <a:p>
            <a:pPr marL="0" indent="0">
              <a:buNone/>
            </a:pPr>
            <a:endParaRPr lang="it-IT" dirty="0">
              <a:solidFill>
                <a:schemeClr val="tx1"/>
              </a:solidFill>
            </a:endParaRPr>
          </a:p>
          <a:p>
            <a:pPr marL="0" indent="0">
              <a:buNone/>
            </a:pPr>
            <a:endParaRPr lang="it-IT" dirty="0">
              <a:solidFill>
                <a:schemeClr val="tx1"/>
              </a:solidFill>
            </a:endParaRPr>
          </a:p>
          <a:p>
            <a:r>
              <a:rPr lang="it-IT" dirty="0">
                <a:solidFill>
                  <a:schemeClr val="tx1"/>
                </a:solidFill>
              </a:rPr>
              <a:t>In aggiunta, si è effettuata una modifica ad una sola traccia che non era mai in grado di superare, rendendo univoca la percezione della stessa e garantendone la capacità di superamento</a:t>
            </a:r>
          </a:p>
        </p:txBody>
      </p:sp>
      <p:pic>
        <p:nvPicPr>
          <p:cNvPr id="4" name="Picture 3">
            <a:extLst>
              <a:ext uri="{FF2B5EF4-FFF2-40B4-BE49-F238E27FC236}">
                <a16:creationId xmlns:a16="http://schemas.microsoft.com/office/drawing/2014/main" id="{863C6C29-76DC-FD89-E038-F952C0746746}"/>
              </a:ext>
            </a:extLst>
          </p:cNvPr>
          <p:cNvPicPr>
            <a:picLocks noChangeAspect="1"/>
          </p:cNvPicPr>
          <p:nvPr/>
        </p:nvPicPr>
        <p:blipFill>
          <a:blip r:embed="rId2"/>
          <a:stretch>
            <a:fillRect/>
          </a:stretch>
        </p:blipFill>
        <p:spPr>
          <a:xfrm>
            <a:off x="9691913" y="2239503"/>
            <a:ext cx="2201753" cy="1332000"/>
          </a:xfrm>
          <a:prstGeom prst="rect">
            <a:avLst/>
          </a:prstGeom>
        </p:spPr>
      </p:pic>
      <p:sp>
        <p:nvSpPr>
          <p:cNvPr id="5" name="TextBox 4">
            <a:extLst>
              <a:ext uri="{FF2B5EF4-FFF2-40B4-BE49-F238E27FC236}">
                <a16:creationId xmlns:a16="http://schemas.microsoft.com/office/drawing/2014/main" id="{F1E18512-948D-1FE5-F258-E5B65BCF4F4C}"/>
              </a:ext>
            </a:extLst>
          </p:cNvPr>
          <p:cNvSpPr txBox="1"/>
          <p:nvPr/>
        </p:nvSpPr>
        <p:spPr>
          <a:xfrm>
            <a:off x="9609139" y="1900949"/>
            <a:ext cx="2367302" cy="338554"/>
          </a:xfrm>
          <a:prstGeom prst="rect">
            <a:avLst/>
          </a:prstGeom>
          <a:noFill/>
          <a:ln>
            <a:solidFill>
              <a:schemeClr val="tx1"/>
            </a:solidFill>
          </a:ln>
        </p:spPr>
        <p:txBody>
          <a:bodyPr wrap="square" rtlCol="0">
            <a:spAutoFit/>
          </a:bodyPr>
          <a:lstStyle/>
          <a:p>
            <a:r>
              <a:rPr lang="it-IT" sz="1600" b="1" dirty="0"/>
              <a:t>Nuova configurazione</a:t>
            </a:r>
          </a:p>
        </p:txBody>
      </p:sp>
      <p:sp>
        <p:nvSpPr>
          <p:cNvPr id="6" name="TextBox 5">
            <a:extLst>
              <a:ext uri="{FF2B5EF4-FFF2-40B4-BE49-F238E27FC236}">
                <a16:creationId xmlns:a16="http://schemas.microsoft.com/office/drawing/2014/main" id="{5B6F0699-E1A8-0196-5466-2E994F4697C5}"/>
              </a:ext>
            </a:extLst>
          </p:cNvPr>
          <p:cNvSpPr txBox="1"/>
          <p:nvPr/>
        </p:nvSpPr>
        <p:spPr>
          <a:xfrm>
            <a:off x="6968841" y="1886435"/>
            <a:ext cx="2554174" cy="338554"/>
          </a:xfrm>
          <a:prstGeom prst="rect">
            <a:avLst/>
          </a:prstGeom>
          <a:noFill/>
          <a:ln>
            <a:solidFill>
              <a:schemeClr val="tx1"/>
            </a:solidFill>
          </a:ln>
        </p:spPr>
        <p:txBody>
          <a:bodyPr wrap="square" rtlCol="0">
            <a:spAutoFit/>
          </a:bodyPr>
          <a:lstStyle/>
          <a:p>
            <a:r>
              <a:rPr lang="it-IT" sz="1600" b="1" dirty="0"/>
              <a:t>Vecchia configurazione</a:t>
            </a:r>
          </a:p>
        </p:txBody>
      </p:sp>
      <p:pic>
        <p:nvPicPr>
          <p:cNvPr id="8" name="Picture 7" descr="Diagram&#10;&#10;Description automatically generated">
            <a:extLst>
              <a:ext uri="{FF2B5EF4-FFF2-40B4-BE49-F238E27FC236}">
                <a16:creationId xmlns:a16="http://schemas.microsoft.com/office/drawing/2014/main" id="{E1148BE5-A494-D5EF-AD7B-EED962E45A12}"/>
              </a:ext>
            </a:extLst>
          </p:cNvPr>
          <p:cNvPicPr>
            <a:picLocks noChangeAspect="1"/>
          </p:cNvPicPr>
          <p:nvPr/>
        </p:nvPicPr>
        <p:blipFill>
          <a:blip r:embed="rId3"/>
          <a:stretch>
            <a:fillRect/>
          </a:stretch>
        </p:blipFill>
        <p:spPr>
          <a:xfrm>
            <a:off x="6477866" y="3974269"/>
            <a:ext cx="2497500" cy="1332000"/>
          </a:xfrm>
          <a:prstGeom prst="rect">
            <a:avLst/>
          </a:prstGeom>
        </p:spPr>
      </p:pic>
      <p:cxnSp>
        <p:nvCxnSpPr>
          <p:cNvPr id="10" name="Straight Arrow Connector 9">
            <a:extLst>
              <a:ext uri="{FF2B5EF4-FFF2-40B4-BE49-F238E27FC236}">
                <a16:creationId xmlns:a16="http://schemas.microsoft.com/office/drawing/2014/main" id="{F159C3D8-3B58-3A6B-C447-6B71B96DF3E7}"/>
              </a:ext>
            </a:extLst>
          </p:cNvPr>
          <p:cNvCxnSpPr/>
          <p:nvPr/>
        </p:nvCxnSpPr>
        <p:spPr>
          <a:xfrm>
            <a:off x="9096657" y="5303939"/>
            <a:ext cx="42834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Immagine 8">
            <a:extLst>
              <a:ext uri="{FF2B5EF4-FFF2-40B4-BE49-F238E27FC236}">
                <a16:creationId xmlns:a16="http://schemas.microsoft.com/office/drawing/2014/main" id="{6A10D891-B2CD-6C16-D5D0-28B8F493B889}"/>
              </a:ext>
            </a:extLst>
          </p:cNvPr>
          <p:cNvPicPr>
            <a:picLocks noChangeAspect="1"/>
          </p:cNvPicPr>
          <p:nvPr/>
        </p:nvPicPr>
        <p:blipFill>
          <a:blip r:embed="rId4"/>
          <a:stretch>
            <a:fillRect/>
          </a:stretch>
        </p:blipFill>
        <p:spPr>
          <a:xfrm>
            <a:off x="7133772" y="2240766"/>
            <a:ext cx="2220686" cy="1331440"/>
          </a:xfrm>
          <a:prstGeom prst="rect">
            <a:avLst/>
          </a:prstGeom>
        </p:spPr>
      </p:pic>
      <p:pic>
        <p:nvPicPr>
          <p:cNvPr id="9" name="Immagine 10">
            <a:extLst>
              <a:ext uri="{FF2B5EF4-FFF2-40B4-BE49-F238E27FC236}">
                <a16:creationId xmlns:a16="http://schemas.microsoft.com/office/drawing/2014/main" id="{8EFBFA76-E882-5FAD-1BBC-274F85FC0418}"/>
              </a:ext>
            </a:extLst>
          </p:cNvPr>
          <p:cNvPicPr>
            <a:picLocks noChangeAspect="1"/>
          </p:cNvPicPr>
          <p:nvPr/>
        </p:nvPicPr>
        <p:blipFill>
          <a:blip r:embed="rId5"/>
          <a:stretch>
            <a:fillRect/>
          </a:stretch>
        </p:blipFill>
        <p:spPr>
          <a:xfrm>
            <a:off x="9608456" y="4573900"/>
            <a:ext cx="2496458" cy="1411345"/>
          </a:xfrm>
          <a:prstGeom prst="rect">
            <a:avLst/>
          </a:prstGeom>
        </p:spPr>
      </p:pic>
      <p:pic>
        <p:nvPicPr>
          <p:cNvPr id="12" name="Immagine 12">
            <a:extLst>
              <a:ext uri="{FF2B5EF4-FFF2-40B4-BE49-F238E27FC236}">
                <a16:creationId xmlns:a16="http://schemas.microsoft.com/office/drawing/2014/main" id="{CC70FFD5-0413-5A66-066F-88C9C89F1179}"/>
              </a:ext>
            </a:extLst>
          </p:cNvPr>
          <p:cNvPicPr>
            <a:picLocks noChangeAspect="1"/>
          </p:cNvPicPr>
          <p:nvPr/>
        </p:nvPicPr>
        <p:blipFill>
          <a:blip r:embed="rId6"/>
          <a:stretch>
            <a:fillRect/>
          </a:stretch>
        </p:blipFill>
        <p:spPr>
          <a:xfrm>
            <a:off x="6480629" y="5337515"/>
            <a:ext cx="2489200" cy="1422628"/>
          </a:xfrm>
          <a:prstGeom prst="rect">
            <a:avLst/>
          </a:prstGeom>
        </p:spPr>
      </p:pic>
    </p:spTree>
    <p:extLst>
      <p:ext uri="{BB962C8B-B14F-4D97-AF65-F5344CB8AC3E}">
        <p14:creationId xmlns:p14="http://schemas.microsoft.com/office/powerpoint/2010/main" val="380249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r>
              <a:rPr lang="en-US" kern="1200">
                <a:solidFill>
                  <a:schemeClr val="tx1"/>
                </a:solidFill>
                <a:latin typeface="+mj-lt"/>
                <a:ea typeface="+mj-ea"/>
                <a:cs typeface="+mj-cs"/>
              </a:rPr>
              <a:t>1 </a:t>
            </a:r>
            <a:br>
              <a:rPr lang="en-US" kern="1200">
                <a:solidFill>
                  <a:schemeClr val="tx1"/>
                </a:solidFill>
                <a:latin typeface="+mj-lt"/>
                <a:ea typeface="+mj-ea"/>
                <a:cs typeface="+mj-cs"/>
              </a:rPr>
            </a:br>
            <a:r>
              <a:rPr lang="en-US" kern="1200" dirty="0" err="1">
                <a:solidFill>
                  <a:schemeClr val="tx1"/>
                </a:solidFill>
                <a:latin typeface="+mj-lt"/>
                <a:ea typeface="+mj-ea"/>
                <a:cs typeface="+mj-cs"/>
              </a:rPr>
              <a:t>Introduzione</a:t>
            </a: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71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F2AF-6ED5-8440-EBB6-784CA9F92759}"/>
              </a:ext>
            </a:extLst>
          </p:cNvPr>
          <p:cNvSpPr>
            <a:spLocks noGrp="1"/>
          </p:cNvSpPr>
          <p:nvPr>
            <p:ph type="title"/>
          </p:nvPr>
        </p:nvSpPr>
        <p:spPr/>
        <p:txBody>
          <a:bodyPr>
            <a:normAutofit fontScale="90000"/>
          </a:bodyPr>
          <a:lstStyle/>
          <a:p>
            <a:r>
              <a:rPr lang="it-IT" sz="5300" dirty="0" err="1"/>
              <a:t>Hyperparameter</a:t>
            </a:r>
            <a:r>
              <a:rPr lang="it-IT" dirty="0"/>
              <a:t> tuning con </a:t>
            </a:r>
            <a:r>
              <a:rPr lang="it-IT" dirty="0" err="1"/>
              <a:t>GridSearch</a:t>
            </a:r>
            <a:r>
              <a:rPr lang="it-IT" dirty="0"/>
              <a:t>?</a:t>
            </a:r>
          </a:p>
        </p:txBody>
      </p:sp>
      <p:sp>
        <p:nvSpPr>
          <p:cNvPr id="3" name="Content Placeholder 2">
            <a:extLst>
              <a:ext uri="{FF2B5EF4-FFF2-40B4-BE49-F238E27FC236}">
                <a16:creationId xmlns:a16="http://schemas.microsoft.com/office/drawing/2014/main" id="{1AAF50B4-1CF2-98A8-63FC-FFF2907E6AE5}"/>
              </a:ext>
            </a:extLst>
          </p:cNvPr>
          <p:cNvSpPr>
            <a:spLocks noGrp="1"/>
          </p:cNvSpPr>
          <p:nvPr>
            <p:ph idx="1"/>
          </p:nvPr>
        </p:nvSpPr>
        <p:spPr>
          <a:xfrm>
            <a:off x="550863" y="1644328"/>
            <a:ext cx="5545137" cy="4917365"/>
          </a:xfrm>
        </p:spPr>
        <p:txBody>
          <a:bodyPr>
            <a:normAutofit fontScale="85000" lnSpcReduction="20000"/>
          </a:bodyPr>
          <a:lstStyle/>
          <a:p>
            <a:r>
              <a:rPr lang="it-IT" dirty="0">
                <a:solidFill>
                  <a:schemeClr val="tx1"/>
                </a:solidFill>
              </a:rPr>
              <a:t>È stata testata una tecnica di Tuning automatico degli Iperparametri attraverso un batch eseguito in </a:t>
            </a:r>
            <a:r>
              <a:rPr lang="it-IT" dirty="0" err="1">
                <a:solidFill>
                  <a:schemeClr val="tx1"/>
                </a:solidFill>
              </a:rPr>
              <a:t>Command</a:t>
            </a:r>
            <a:r>
              <a:rPr lang="it-IT" dirty="0">
                <a:solidFill>
                  <a:schemeClr val="tx1"/>
                </a:solidFill>
              </a:rPr>
              <a:t> Window con obiettivo di svolgere molteplici addestramenti da zero attraverso diversi file di configurazione (diverse combinazioni di </a:t>
            </a:r>
            <a:r>
              <a:rPr lang="it-IT" dirty="0" err="1">
                <a:solidFill>
                  <a:schemeClr val="tx1"/>
                </a:solidFill>
              </a:rPr>
              <a:t>iperparametri</a:t>
            </a:r>
            <a:r>
              <a:rPr lang="it-IT" dirty="0">
                <a:solidFill>
                  <a:schemeClr val="tx1"/>
                </a:solidFill>
              </a:rPr>
              <a:t>) al fine di restituire come risultato la miglior combinazione monitorando il parametro di </a:t>
            </a:r>
            <a:r>
              <a:rPr lang="it-IT" dirty="0" err="1">
                <a:solidFill>
                  <a:schemeClr val="tx1"/>
                </a:solidFill>
              </a:rPr>
              <a:t>CumulativeReward</a:t>
            </a:r>
            <a:r>
              <a:rPr lang="it-IT" dirty="0">
                <a:solidFill>
                  <a:schemeClr val="tx1"/>
                </a:solidFill>
              </a:rPr>
              <a:t>.</a:t>
            </a:r>
          </a:p>
          <a:p>
            <a:r>
              <a:rPr lang="it-IT" dirty="0">
                <a:solidFill>
                  <a:schemeClr val="tx1"/>
                </a:solidFill>
              </a:rPr>
              <a:t>Pista testata ma abbandonata </a:t>
            </a:r>
            <a:r>
              <a:rPr lang="it-IT" dirty="0" err="1">
                <a:solidFill>
                  <a:schemeClr val="tx1"/>
                </a:solidFill>
              </a:rPr>
              <a:t>perchè</a:t>
            </a:r>
            <a:r>
              <a:rPr lang="it-IT" dirty="0">
                <a:solidFill>
                  <a:schemeClr val="tx1"/>
                </a:solidFill>
              </a:rPr>
              <a:t> non possibile duplicare gli Environment e parallelizzare i test col </a:t>
            </a:r>
            <a:r>
              <a:rPr lang="it-IT" dirty="0" err="1">
                <a:solidFill>
                  <a:schemeClr val="tx1"/>
                </a:solidFill>
              </a:rPr>
              <a:t>Grid</a:t>
            </a:r>
            <a:r>
              <a:rPr lang="it-IT" dirty="0">
                <a:solidFill>
                  <a:schemeClr val="tx1"/>
                </a:solidFill>
              </a:rPr>
              <a:t> </a:t>
            </a:r>
            <a:r>
              <a:rPr lang="it-IT" dirty="0" err="1">
                <a:solidFill>
                  <a:schemeClr val="tx1"/>
                </a:solidFill>
              </a:rPr>
              <a:t>Search</a:t>
            </a:r>
            <a:r>
              <a:rPr lang="it-IT" dirty="0">
                <a:solidFill>
                  <a:schemeClr val="tx1"/>
                </a:solidFill>
              </a:rPr>
              <a:t> nel progetto in esame.</a:t>
            </a:r>
          </a:p>
          <a:p>
            <a:r>
              <a:rPr lang="it-IT" dirty="0">
                <a:solidFill>
                  <a:schemeClr val="tx1"/>
                </a:solidFill>
                <a:hlinkClick r:id="rId2"/>
              </a:rPr>
              <a:t>Repository</a:t>
            </a:r>
            <a:endParaRPr lang="it-IT" dirty="0">
              <a:solidFill>
                <a:schemeClr val="tx1"/>
              </a:solidFill>
            </a:endParaRPr>
          </a:p>
          <a:p>
            <a:endParaRPr lang="it-IT" dirty="0">
              <a:solidFill>
                <a:schemeClr val="tx1"/>
              </a:solidFill>
            </a:endParaRPr>
          </a:p>
          <a:p>
            <a:pPr marL="0" indent="0">
              <a:buNone/>
            </a:pPr>
            <a:endParaRPr lang="it-IT" dirty="0">
              <a:solidFill>
                <a:schemeClr val="tx1"/>
              </a:solidFill>
            </a:endParaRPr>
          </a:p>
          <a:p>
            <a:pPr marL="0" indent="0">
              <a:buNone/>
            </a:pPr>
            <a:endParaRPr lang="it-IT" dirty="0">
              <a:solidFill>
                <a:schemeClr val="tx1"/>
              </a:solidFill>
            </a:endParaRPr>
          </a:p>
        </p:txBody>
      </p:sp>
      <p:pic>
        <p:nvPicPr>
          <p:cNvPr id="5" name="Picture 4" descr="Text&#10;&#10;Description automatically generated">
            <a:extLst>
              <a:ext uri="{FF2B5EF4-FFF2-40B4-BE49-F238E27FC236}">
                <a16:creationId xmlns:a16="http://schemas.microsoft.com/office/drawing/2014/main" id="{9C1CACA3-3681-F1E2-420D-EB80E51B0784}"/>
              </a:ext>
            </a:extLst>
          </p:cNvPr>
          <p:cNvPicPr>
            <a:picLocks noChangeAspect="1"/>
          </p:cNvPicPr>
          <p:nvPr/>
        </p:nvPicPr>
        <p:blipFill>
          <a:blip r:embed="rId3"/>
          <a:stretch>
            <a:fillRect/>
          </a:stretch>
        </p:blipFill>
        <p:spPr>
          <a:xfrm>
            <a:off x="6270918" y="1476688"/>
            <a:ext cx="5370219" cy="5085005"/>
          </a:xfrm>
          <a:prstGeom prst="rect">
            <a:avLst/>
          </a:prstGeom>
        </p:spPr>
      </p:pic>
    </p:spTree>
    <p:extLst>
      <p:ext uri="{BB962C8B-B14F-4D97-AF65-F5344CB8AC3E}">
        <p14:creationId xmlns:p14="http://schemas.microsoft.com/office/powerpoint/2010/main" val="331033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dirty="0"/>
              <a:t>Video Demo</a:t>
            </a:r>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video demo" descr="video demo">
            <a:hlinkClick r:id="" action="ppaction://media"/>
            <a:extLst>
              <a:ext uri="{FF2B5EF4-FFF2-40B4-BE49-F238E27FC236}">
                <a16:creationId xmlns:a16="http://schemas.microsoft.com/office/drawing/2014/main" id="{56292DFE-914C-876F-5F87-0F181B2FDB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96868" y="1240275"/>
            <a:ext cx="7782137" cy="4377449"/>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225423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6400" kern="1200">
                <a:solidFill>
                  <a:schemeClr val="tx1"/>
                </a:solidFill>
                <a:latin typeface="+mj-lt"/>
                <a:ea typeface="+mj-ea"/>
                <a:cs typeface="+mj-cs"/>
              </a:rPr>
              <a:t>5 </a:t>
            </a:r>
            <a:br>
              <a:rPr lang="en-US" sz="6400" kern="1200">
                <a:solidFill>
                  <a:schemeClr val="tx1"/>
                </a:solidFill>
                <a:latin typeface="+mj-lt"/>
                <a:ea typeface="+mj-ea"/>
                <a:cs typeface="+mj-cs"/>
              </a:rPr>
            </a:br>
            <a:r>
              <a:rPr lang="en-US" sz="6400" kern="1200">
                <a:solidFill>
                  <a:schemeClr val="tx1"/>
                </a:solidFill>
                <a:latin typeface="+mj-lt"/>
                <a:ea typeface="+mj-ea"/>
                <a:cs typeface="+mj-cs"/>
              </a:rPr>
              <a:t>Risultati ottenuti</a:t>
            </a:r>
          </a:p>
        </p:txBody>
      </p:sp>
    </p:spTree>
    <p:extLst>
      <p:ext uri="{BB962C8B-B14F-4D97-AF65-F5344CB8AC3E}">
        <p14:creationId xmlns:p14="http://schemas.microsoft.com/office/powerpoint/2010/main" val="48508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549275"/>
            <a:ext cx="11091600" cy="868045"/>
          </a:xfrm>
        </p:spPr>
        <p:txBody>
          <a:bodyPr>
            <a:normAutofit/>
          </a:bodyPr>
          <a:lstStyle/>
          <a:p>
            <a:r>
              <a:rPr lang="it-IT" sz="3600" dirty="0"/>
              <a:t>Configurazioni Iperparametri per l’addestramento</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3" y="1417320"/>
            <a:ext cx="11090274" cy="3979625"/>
          </a:xfrm>
        </p:spPr>
        <p:txBody>
          <a:bodyPr vert="horz" wrap="square" lIns="0" tIns="0" rIns="0" bIns="0" rtlCol="0" anchor="t">
            <a:normAutofit/>
          </a:bodyPr>
          <a:lstStyle/>
          <a:p>
            <a:r>
              <a:rPr lang="it-IT" dirty="0">
                <a:solidFill>
                  <a:schemeClr val="tx1"/>
                </a:solidFill>
              </a:rPr>
              <a:t>Iperparametri costanti ad ogni esperimento:</a:t>
            </a:r>
          </a:p>
          <a:p>
            <a:pPr lvl="1">
              <a:spcBef>
                <a:spcPts val="0"/>
              </a:spcBef>
              <a:spcAft>
                <a:spcPts val="400"/>
              </a:spcAft>
            </a:pPr>
            <a:r>
              <a:rPr lang="it-IT" sz="1200" dirty="0">
                <a:solidFill>
                  <a:schemeClr val="tx1"/>
                </a:solidFill>
              </a:rPr>
              <a:t>Batch size: 512</a:t>
            </a:r>
          </a:p>
          <a:p>
            <a:pPr lvl="1">
              <a:spcBef>
                <a:spcPts val="0"/>
              </a:spcBef>
              <a:spcAft>
                <a:spcPts val="400"/>
              </a:spcAft>
            </a:pPr>
            <a:r>
              <a:rPr lang="it-IT" sz="1200" dirty="0">
                <a:solidFill>
                  <a:schemeClr val="tx1"/>
                </a:solidFill>
              </a:rPr>
              <a:t>Buffer size: 5120</a:t>
            </a:r>
          </a:p>
          <a:p>
            <a:pPr lvl="1">
              <a:spcBef>
                <a:spcPts val="0"/>
              </a:spcBef>
              <a:spcAft>
                <a:spcPts val="400"/>
              </a:spcAft>
            </a:pPr>
            <a:r>
              <a:rPr lang="it-IT" sz="1200" dirty="0">
                <a:solidFill>
                  <a:schemeClr val="tx1"/>
                </a:solidFill>
              </a:rPr>
              <a:t>Lambda: 0.95</a:t>
            </a:r>
          </a:p>
          <a:p>
            <a:pPr lvl="1">
              <a:spcBef>
                <a:spcPts val="0"/>
              </a:spcBef>
              <a:spcAft>
                <a:spcPts val="400"/>
              </a:spcAft>
            </a:pPr>
            <a:r>
              <a:rPr lang="it-IT" sz="1200" dirty="0" err="1">
                <a:solidFill>
                  <a:schemeClr val="tx1"/>
                </a:solidFill>
              </a:rPr>
              <a:t>Normalize</a:t>
            </a:r>
            <a:r>
              <a:rPr lang="it-IT" sz="1200" dirty="0">
                <a:solidFill>
                  <a:schemeClr val="tx1"/>
                </a:solidFill>
              </a:rPr>
              <a:t>: </a:t>
            </a:r>
            <a:r>
              <a:rPr lang="it-IT" sz="1200" dirty="0" err="1">
                <a:solidFill>
                  <a:schemeClr val="tx1"/>
                </a:solidFill>
              </a:rPr>
              <a:t>true</a:t>
            </a:r>
            <a:endParaRPr lang="it-IT" sz="1200" dirty="0">
              <a:solidFill>
                <a:schemeClr val="tx1"/>
              </a:solidFill>
            </a:endParaRPr>
          </a:p>
          <a:p>
            <a:pPr lvl="1">
              <a:spcBef>
                <a:spcPts val="0"/>
              </a:spcBef>
              <a:spcAft>
                <a:spcPts val="400"/>
              </a:spcAft>
            </a:pPr>
            <a:r>
              <a:rPr lang="it-IT" sz="1200" dirty="0">
                <a:solidFill>
                  <a:schemeClr val="tx1"/>
                </a:solidFill>
              </a:rPr>
              <a:t>Beta: 0.01</a:t>
            </a:r>
          </a:p>
          <a:p>
            <a:pPr lvl="1">
              <a:spcBef>
                <a:spcPts val="0"/>
              </a:spcBef>
              <a:spcAft>
                <a:spcPts val="400"/>
              </a:spcAft>
            </a:pPr>
            <a:r>
              <a:rPr lang="it-IT" sz="1200" dirty="0" err="1">
                <a:solidFill>
                  <a:schemeClr val="tx1"/>
                </a:solidFill>
              </a:rPr>
              <a:t>Num</a:t>
            </a:r>
            <a:r>
              <a:rPr lang="it-IT" sz="1200" dirty="0">
                <a:solidFill>
                  <a:schemeClr val="tx1"/>
                </a:solidFill>
              </a:rPr>
              <a:t> </a:t>
            </a:r>
            <a:r>
              <a:rPr lang="it-IT" sz="1200" dirty="0" err="1">
                <a:solidFill>
                  <a:schemeClr val="tx1"/>
                </a:solidFill>
              </a:rPr>
              <a:t>epochs</a:t>
            </a:r>
            <a:r>
              <a:rPr lang="it-IT" sz="1200" dirty="0">
                <a:solidFill>
                  <a:schemeClr val="tx1"/>
                </a:solidFill>
              </a:rPr>
              <a:t>: 3</a:t>
            </a:r>
          </a:p>
          <a:p>
            <a:pPr>
              <a:spcBef>
                <a:spcPts val="1200"/>
              </a:spcBef>
            </a:pPr>
            <a:r>
              <a:rPr lang="it-IT" sz="2000" dirty="0">
                <a:solidFill>
                  <a:schemeClr val="tx1"/>
                </a:solidFill>
              </a:rPr>
              <a:t>Nella tabella sottostante sono riportate le combinazioni degli Iperparametri variabili in ogni esperimento:</a:t>
            </a:r>
          </a:p>
          <a:p>
            <a:pPr lvl="1">
              <a:spcBef>
                <a:spcPts val="0"/>
              </a:spcBef>
            </a:pPr>
            <a:endParaRPr lang="it-IT" sz="1200" dirty="0">
              <a:solidFill>
                <a:schemeClr val="tx1"/>
              </a:solidFill>
            </a:endParaRPr>
          </a:p>
        </p:txBody>
      </p:sp>
      <p:graphicFrame>
        <p:nvGraphicFramePr>
          <p:cNvPr id="5" name="Table 5">
            <a:extLst>
              <a:ext uri="{FF2B5EF4-FFF2-40B4-BE49-F238E27FC236}">
                <a16:creationId xmlns:a16="http://schemas.microsoft.com/office/drawing/2014/main" id="{22842325-776F-BDEF-FACB-A3A53BD976A4}"/>
              </a:ext>
            </a:extLst>
          </p:cNvPr>
          <p:cNvGraphicFramePr>
            <a:graphicFrameLocks noGrp="1"/>
          </p:cNvGraphicFramePr>
          <p:nvPr>
            <p:extLst>
              <p:ext uri="{D42A27DB-BD31-4B8C-83A1-F6EECF244321}">
                <p14:modId xmlns:p14="http://schemas.microsoft.com/office/powerpoint/2010/main" val="4238736414"/>
              </p:ext>
            </p:extLst>
          </p:nvPr>
        </p:nvGraphicFramePr>
        <p:xfrm>
          <a:off x="1012268" y="4317480"/>
          <a:ext cx="10167464" cy="2246400"/>
        </p:xfrm>
        <a:graphic>
          <a:graphicData uri="http://schemas.openxmlformats.org/drawingml/2006/table">
            <a:tbl>
              <a:tblPr firstRow="1" bandRow="1">
                <a:tableStyleId>{FABFCF23-3B69-468F-B69F-88F6DE6A72F2}</a:tableStyleId>
              </a:tblPr>
              <a:tblGrid>
                <a:gridCol w="1414577">
                  <a:extLst>
                    <a:ext uri="{9D8B030D-6E8A-4147-A177-3AD203B41FA5}">
                      <a16:colId xmlns:a16="http://schemas.microsoft.com/office/drawing/2014/main" val="960672401"/>
                    </a:ext>
                  </a:extLst>
                </a:gridCol>
                <a:gridCol w="1001486">
                  <a:extLst>
                    <a:ext uri="{9D8B030D-6E8A-4147-A177-3AD203B41FA5}">
                      <a16:colId xmlns:a16="http://schemas.microsoft.com/office/drawing/2014/main" val="3264640724"/>
                    </a:ext>
                  </a:extLst>
                </a:gridCol>
                <a:gridCol w="1012371">
                  <a:extLst>
                    <a:ext uri="{9D8B030D-6E8A-4147-A177-3AD203B41FA5}">
                      <a16:colId xmlns:a16="http://schemas.microsoft.com/office/drawing/2014/main" val="1080290782"/>
                    </a:ext>
                  </a:extLst>
                </a:gridCol>
                <a:gridCol w="1089910">
                  <a:extLst>
                    <a:ext uri="{9D8B030D-6E8A-4147-A177-3AD203B41FA5}">
                      <a16:colId xmlns:a16="http://schemas.microsoft.com/office/drawing/2014/main" val="565779717"/>
                    </a:ext>
                  </a:extLst>
                </a:gridCol>
                <a:gridCol w="1129824">
                  <a:extLst>
                    <a:ext uri="{9D8B030D-6E8A-4147-A177-3AD203B41FA5}">
                      <a16:colId xmlns:a16="http://schemas.microsoft.com/office/drawing/2014/main" val="2112485170"/>
                    </a:ext>
                  </a:extLst>
                </a:gridCol>
                <a:gridCol w="1129824">
                  <a:extLst>
                    <a:ext uri="{9D8B030D-6E8A-4147-A177-3AD203B41FA5}">
                      <a16:colId xmlns:a16="http://schemas.microsoft.com/office/drawing/2014/main" val="642331261"/>
                    </a:ext>
                  </a:extLst>
                </a:gridCol>
                <a:gridCol w="1129824">
                  <a:extLst>
                    <a:ext uri="{9D8B030D-6E8A-4147-A177-3AD203B41FA5}">
                      <a16:colId xmlns:a16="http://schemas.microsoft.com/office/drawing/2014/main" val="809483388"/>
                    </a:ext>
                  </a:extLst>
                </a:gridCol>
                <a:gridCol w="1129824">
                  <a:extLst>
                    <a:ext uri="{9D8B030D-6E8A-4147-A177-3AD203B41FA5}">
                      <a16:colId xmlns:a16="http://schemas.microsoft.com/office/drawing/2014/main" val="218263263"/>
                    </a:ext>
                  </a:extLst>
                </a:gridCol>
                <a:gridCol w="1129824">
                  <a:extLst>
                    <a:ext uri="{9D8B030D-6E8A-4147-A177-3AD203B41FA5}">
                      <a16:colId xmlns:a16="http://schemas.microsoft.com/office/drawing/2014/main" val="299174583"/>
                    </a:ext>
                  </a:extLst>
                </a:gridCol>
              </a:tblGrid>
              <a:tr h="374400">
                <a:tc>
                  <a:txBody>
                    <a:bodyPr/>
                    <a:lstStyle/>
                    <a:p>
                      <a:r>
                        <a:rPr lang="it-IT"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74400">
                <a:tc>
                  <a:txBody>
                    <a:bodyPr/>
                    <a:lstStyle/>
                    <a:p>
                      <a:r>
                        <a:rPr lang="it-IT" sz="1200" dirty="0"/>
                        <a:t>Learning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 *10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74400">
                <a:tc>
                  <a:txBody>
                    <a:bodyPr/>
                    <a:lstStyle/>
                    <a:p>
                      <a:r>
                        <a:rPr lang="it-IT" sz="1200" dirty="0"/>
                        <a:t>Time Horizon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r h="374400">
                <a:tc>
                  <a:txBody>
                    <a:bodyPr/>
                    <a:lstStyle/>
                    <a:p>
                      <a:r>
                        <a:rPr lang="it-IT" sz="1200" dirty="0" err="1"/>
                        <a:t>Layers</a:t>
                      </a:r>
                      <a:endParaRPr lang="it-IT"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4460129"/>
                  </a:ext>
                </a:extLst>
              </a:tr>
              <a:tr h="374400">
                <a:tc>
                  <a:txBody>
                    <a:bodyPr/>
                    <a:lstStyle/>
                    <a:p>
                      <a:r>
                        <a:rPr lang="it-IT" sz="1200" dirty="0" err="1"/>
                        <a:t>Hidden</a:t>
                      </a:r>
                      <a:r>
                        <a:rPr lang="it-IT" sz="1200" dirty="0"/>
                        <a:t> </a:t>
                      </a:r>
                      <a:r>
                        <a:rPr lang="it-IT" sz="1200" dirty="0" err="1"/>
                        <a:t>Units</a:t>
                      </a:r>
                      <a:endParaRPr lang="it-IT"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985316"/>
                  </a:ext>
                </a:extLst>
              </a:tr>
              <a:tr h="374400">
                <a:tc>
                  <a:txBody>
                    <a:bodyPr/>
                    <a:lstStyle/>
                    <a:p>
                      <a:r>
                        <a:rPr lang="it-IT" sz="1200" dirty="0"/>
                        <a:t>Epsilon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9311576"/>
                  </a:ext>
                </a:extLst>
              </a:tr>
            </a:tbl>
          </a:graphicData>
        </a:graphic>
      </p:graphicFrame>
    </p:spTree>
    <p:extLst>
      <p:ext uri="{BB962C8B-B14F-4D97-AF65-F5344CB8AC3E}">
        <p14:creationId xmlns:p14="http://schemas.microsoft.com/office/powerpoint/2010/main" val="2471213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549275"/>
            <a:ext cx="11091600" cy="1050925"/>
          </a:xfrm>
        </p:spPr>
        <p:txBody>
          <a:bodyPr>
            <a:normAutofit fontScale="90000"/>
          </a:bodyPr>
          <a:lstStyle/>
          <a:p>
            <a:r>
              <a:rPr lang="it-IT" sz="3600" dirty="0"/>
              <a:t>Configurazioni Iperparametri per l’addestramento </a:t>
            </a:r>
            <a:br>
              <a:rPr lang="it-IT" sz="3600" dirty="0"/>
            </a:br>
            <a:r>
              <a:rPr lang="it-IT" sz="3600" dirty="0"/>
              <a:t>(post modifica tracce)</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3" y="1831657"/>
            <a:ext cx="11090274" cy="4830400"/>
          </a:xfrm>
        </p:spPr>
        <p:txBody>
          <a:bodyPr vert="horz" wrap="square" lIns="0" tIns="0" rIns="0" bIns="0" rtlCol="0" anchor="t">
            <a:normAutofit lnSpcReduction="10000"/>
          </a:bodyPr>
          <a:lstStyle/>
          <a:p>
            <a:r>
              <a:rPr lang="it-IT" dirty="0">
                <a:solidFill>
                  <a:schemeClr val="tx1"/>
                </a:solidFill>
              </a:rPr>
              <a:t>Iperparametri costanti ad ogni esperimento:</a:t>
            </a:r>
          </a:p>
          <a:p>
            <a:pPr lvl="1">
              <a:spcBef>
                <a:spcPts val="0"/>
              </a:spcBef>
            </a:pPr>
            <a:r>
              <a:rPr lang="it-IT" sz="1200" dirty="0">
                <a:solidFill>
                  <a:schemeClr val="tx1"/>
                </a:solidFill>
              </a:rPr>
              <a:t>Stessi Iperparametri elencati in precedenza</a:t>
            </a:r>
          </a:p>
          <a:p>
            <a:pPr>
              <a:spcBef>
                <a:spcPts val="1200"/>
              </a:spcBef>
            </a:pPr>
            <a:r>
              <a:rPr lang="it-IT" sz="2000" dirty="0">
                <a:solidFill>
                  <a:schemeClr val="tx1"/>
                </a:solidFill>
              </a:rPr>
              <a:t>Nella tabella sottostante sono riportate le combinazioni degli Iperparametri variabili in ogni esperimento, dopo la modifica dei checkpoints nelle tracce :</a:t>
            </a:r>
          </a:p>
          <a:p>
            <a:pPr>
              <a:spcBef>
                <a:spcPts val="1200"/>
              </a:spcBef>
            </a:pPr>
            <a:endParaRPr lang="it-IT" sz="2000" dirty="0">
              <a:solidFill>
                <a:schemeClr val="tx1"/>
              </a:solidFill>
            </a:endParaRPr>
          </a:p>
          <a:p>
            <a:pPr>
              <a:spcBef>
                <a:spcPts val="1200"/>
              </a:spcBef>
            </a:pPr>
            <a:endParaRPr lang="it-IT" sz="2000" dirty="0">
              <a:solidFill>
                <a:schemeClr val="tx1"/>
              </a:solidFill>
            </a:endParaRPr>
          </a:p>
          <a:p>
            <a:pPr>
              <a:spcBef>
                <a:spcPts val="1200"/>
              </a:spcBef>
            </a:pPr>
            <a:endParaRPr lang="it-IT" sz="2000" dirty="0">
              <a:solidFill>
                <a:schemeClr val="tx1"/>
              </a:solidFill>
            </a:endParaRPr>
          </a:p>
          <a:p>
            <a:pPr>
              <a:spcBef>
                <a:spcPts val="1200"/>
              </a:spcBef>
            </a:pPr>
            <a:endParaRPr lang="it-IT" sz="2000" dirty="0">
              <a:solidFill>
                <a:schemeClr val="tx1"/>
              </a:solidFill>
            </a:endParaRPr>
          </a:p>
          <a:p>
            <a:pPr>
              <a:spcBef>
                <a:spcPts val="1200"/>
              </a:spcBef>
            </a:pPr>
            <a:r>
              <a:rPr lang="it-IT" sz="2000" dirty="0">
                <a:solidFill>
                  <a:schemeClr val="tx1"/>
                </a:solidFill>
              </a:rPr>
              <a:t>NOTA: per il test 12, si è deciso di testare un addestramento aumentando il numero di raggi del </a:t>
            </a:r>
            <a:r>
              <a:rPr lang="it-IT" sz="2000" dirty="0" err="1">
                <a:solidFill>
                  <a:schemeClr val="tx1"/>
                </a:solidFill>
              </a:rPr>
              <a:t>RayCast</a:t>
            </a:r>
            <a:r>
              <a:rPr lang="it-IT" sz="2000">
                <a:solidFill>
                  <a:schemeClr val="tx1"/>
                </a:solidFill>
              </a:rPr>
              <a:t> (da 15 a 20 per direzione) e aumentare la capacità di salto da 12 a 13.</a:t>
            </a:r>
            <a:endParaRPr lang="it-IT" sz="2000" dirty="0">
              <a:solidFill>
                <a:schemeClr val="tx1"/>
              </a:solidFill>
            </a:endParaRPr>
          </a:p>
          <a:p>
            <a:pPr lvl="1">
              <a:spcBef>
                <a:spcPts val="0"/>
              </a:spcBef>
            </a:pPr>
            <a:endParaRPr lang="it-IT" sz="1200" dirty="0">
              <a:solidFill>
                <a:schemeClr val="tx1"/>
              </a:solidFill>
            </a:endParaRPr>
          </a:p>
        </p:txBody>
      </p:sp>
      <p:graphicFrame>
        <p:nvGraphicFramePr>
          <p:cNvPr id="5" name="Table 5">
            <a:extLst>
              <a:ext uri="{FF2B5EF4-FFF2-40B4-BE49-F238E27FC236}">
                <a16:creationId xmlns:a16="http://schemas.microsoft.com/office/drawing/2014/main" id="{22842325-776F-BDEF-FACB-A3A53BD976A4}"/>
              </a:ext>
            </a:extLst>
          </p:cNvPr>
          <p:cNvGraphicFramePr>
            <a:graphicFrameLocks noGrp="1"/>
          </p:cNvGraphicFramePr>
          <p:nvPr>
            <p:extLst>
              <p:ext uri="{D42A27DB-BD31-4B8C-83A1-F6EECF244321}">
                <p14:modId xmlns:p14="http://schemas.microsoft.com/office/powerpoint/2010/main" val="374200777"/>
              </p:ext>
            </p:extLst>
          </p:nvPr>
        </p:nvGraphicFramePr>
        <p:xfrm>
          <a:off x="2707004" y="3429000"/>
          <a:ext cx="6777992" cy="2246400"/>
        </p:xfrm>
        <a:graphic>
          <a:graphicData uri="http://schemas.openxmlformats.org/drawingml/2006/table">
            <a:tbl>
              <a:tblPr firstRow="1" bandRow="1">
                <a:tableStyleId>{FABFCF23-3B69-468F-B69F-88F6DE6A72F2}</a:tableStyleId>
              </a:tblPr>
              <a:tblGrid>
                <a:gridCol w="1414577">
                  <a:extLst>
                    <a:ext uri="{9D8B030D-6E8A-4147-A177-3AD203B41FA5}">
                      <a16:colId xmlns:a16="http://schemas.microsoft.com/office/drawing/2014/main" val="960672401"/>
                    </a:ext>
                  </a:extLst>
                </a:gridCol>
                <a:gridCol w="1001486">
                  <a:extLst>
                    <a:ext uri="{9D8B030D-6E8A-4147-A177-3AD203B41FA5}">
                      <a16:colId xmlns:a16="http://schemas.microsoft.com/office/drawing/2014/main" val="3264640724"/>
                    </a:ext>
                  </a:extLst>
                </a:gridCol>
                <a:gridCol w="1012371">
                  <a:extLst>
                    <a:ext uri="{9D8B030D-6E8A-4147-A177-3AD203B41FA5}">
                      <a16:colId xmlns:a16="http://schemas.microsoft.com/office/drawing/2014/main" val="1080290782"/>
                    </a:ext>
                  </a:extLst>
                </a:gridCol>
                <a:gridCol w="1089910">
                  <a:extLst>
                    <a:ext uri="{9D8B030D-6E8A-4147-A177-3AD203B41FA5}">
                      <a16:colId xmlns:a16="http://schemas.microsoft.com/office/drawing/2014/main" val="565779717"/>
                    </a:ext>
                  </a:extLst>
                </a:gridCol>
                <a:gridCol w="1129824">
                  <a:extLst>
                    <a:ext uri="{9D8B030D-6E8A-4147-A177-3AD203B41FA5}">
                      <a16:colId xmlns:a16="http://schemas.microsoft.com/office/drawing/2014/main" val="2112485170"/>
                    </a:ext>
                  </a:extLst>
                </a:gridCol>
                <a:gridCol w="1129824">
                  <a:extLst>
                    <a:ext uri="{9D8B030D-6E8A-4147-A177-3AD203B41FA5}">
                      <a16:colId xmlns:a16="http://schemas.microsoft.com/office/drawing/2014/main" val="642331261"/>
                    </a:ext>
                  </a:extLst>
                </a:gridCol>
              </a:tblGrid>
              <a:tr h="374400">
                <a:tc>
                  <a:txBody>
                    <a:bodyPr/>
                    <a:lstStyle/>
                    <a:p>
                      <a:r>
                        <a:rPr lang="it-IT"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74400">
                <a:tc>
                  <a:txBody>
                    <a:bodyPr/>
                    <a:lstStyle/>
                    <a:p>
                      <a:r>
                        <a:rPr lang="it-IT" sz="1200" dirty="0"/>
                        <a:t>Learning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 *10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74400">
                <a:tc>
                  <a:txBody>
                    <a:bodyPr/>
                    <a:lstStyle/>
                    <a:p>
                      <a:r>
                        <a:rPr lang="it-IT" sz="1200" dirty="0"/>
                        <a:t>Time Horizon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r h="374400">
                <a:tc>
                  <a:txBody>
                    <a:bodyPr/>
                    <a:lstStyle/>
                    <a:p>
                      <a:r>
                        <a:rPr lang="it-IT" sz="1200" dirty="0" err="1"/>
                        <a:t>Layers</a:t>
                      </a:r>
                      <a:endParaRPr lang="it-IT"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4460129"/>
                  </a:ext>
                </a:extLst>
              </a:tr>
              <a:tr h="374400">
                <a:tc>
                  <a:txBody>
                    <a:bodyPr/>
                    <a:lstStyle/>
                    <a:p>
                      <a:r>
                        <a:rPr lang="it-IT" sz="1200" dirty="0" err="1"/>
                        <a:t>Hidden</a:t>
                      </a:r>
                      <a:r>
                        <a:rPr lang="it-IT" sz="1200" dirty="0"/>
                        <a:t> </a:t>
                      </a:r>
                      <a:r>
                        <a:rPr lang="it-IT" sz="1200" dirty="0" err="1"/>
                        <a:t>Units</a:t>
                      </a:r>
                      <a:endParaRPr lang="it-IT"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985316"/>
                  </a:ext>
                </a:extLst>
              </a:tr>
              <a:tr h="374400">
                <a:tc>
                  <a:txBody>
                    <a:bodyPr/>
                    <a:lstStyle/>
                    <a:p>
                      <a:r>
                        <a:rPr lang="it-IT" sz="1200" dirty="0"/>
                        <a:t>Epsilon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9311576"/>
                  </a:ext>
                </a:extLst>
              </a:tr>
            </a:tbl>
          </a:graphicData>
        </a:graphic>
      </p:graphicFrame>
    </p:spTree>
    <p:extLst>
      <p:ext uri="{BB962C8B-B14F-4D97-AF65-F5344CB8AC3E}">
        <p14:creationId xmlns:p14="http://schemas.microsoft.com/office/powerpoint/2010/main" val="3963614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1" y="440526"/>
            <a:ext cx="11091600" cy="765175"/>
          </a:xfrm>
        </p:spPr>
        <p:txBody>
          <a:bodyPr>
            <a:normAutofit/>
          </a:bodyPr>
          <a:lstStyle/>
          <a:p>
            <a:r>
              <a:rPr lang="it-IT" dirty="0"/>
              <a:t>Risultati ottenuti</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1" y="1205701"/>
            <a:ext cx="11090274" cy="3979625"/>
          </a:xfrm>
        </p:spPr>
        <p:txBody>
          <a:bodyPr/>
          <a:lstStyle/>
          <a:p>
            <a:r>
              <a:rPr lang="it-IT" dirty="0">
                <a:solidFill>
                  <a:schemeClr val="tx1"/>
                </a:solidFill>
              </a:rPr>
              <a:t>Nella seguente tabella si mostrano i risultati ottenuti con le configurazioni mostrate in precedenza:</a:t>
            </a:r>
          </a:p>
        </p:txBody>
      </p:sp>
      <p:graphicFrame>
        <p:nvGraphicFramePr>
          <p:cNvPr id="4" name="Table 5">
            <a:extLst>
              <a:ext uri="{FF2B5EF4-FFF2-40B4-BE49-F238E27FC236}">
                <a16:creationId xmlns:a16="http://schemas.microsoft.com/office/drawing/2014/main" id="{D0AF7BF2-B8EF-EC92-814F-7E37F72DE829}"/>
              </a:ext>
            </a:extLst>
          </p:cNvPr>
          <p:cNvGraphicFramePr>
            <a:graphicFrameLocks noGrp="1"/>
          </p:cNvGraphicFramePr>
          <p:nvPr>
            <p:extLst>
              <p:ext uri="{D42A27DB-BD31-4B8C-83A1-F6EECF244321}">
                <p14:modId xmlns:p14="http://schemas.microsoft.com/office/powerpoint/2010/main" val="3554045244"/>
              </p:ext>
            </p:extLst>
          </p:nvPr>
        </p:nvGraphicFramePr>
        <p:xfrm>
          <a:off x="1170126" y="2053198"/>
          <a:ext cx="10787062" cy="4655842"/>
        </p:xfrm>
        <a:graphic>
          <a:graphicData uri="http://schemas.openxmlformats.org/drawingml/2006/table">
            <a:tbl>
              <a:tblPr firstRow="1" bandRow="1">
                <a:tableStyleId>{FABFCF23-3B69-468F-B69F-88F6DE6A72F2}</a:tableStyleId>
              </a:tblPr>
              <a:tblGrid>
                <a:gridCol w="1862557">
                  <a:extLst>
                    <a:ext uri="{9D8B030D-6E8A-4147-A177-3AD203B41FA5}">
                      <a16:colId xmlns:a16="http://schemas.microsoft.com/office/drawing/2014/main" val="960672401"/>
                    </a:ext>
                  </a:extLst>
                </a:gridCol>
                <a:gridCol w="1630458">
                  <a:extLst>
                    <a:ext uri="{9D8B030D-6E8A-4147-A177-3AD203B41FA5}">
                      <a16:colId xmlns:a16="http://schemas.microsoft.com/office/drawing/2014/main" val="2454283458"/>
                    </a:ext>
                  </a:extLst>
                </a:gridCol>
                <a:gridCol w="1550745">
                  <a:extLst>
                    <a:ext uri="{9D8B030D-6E8A-4147-A177-3AD203B41FA5}">
                      <a16:colId xmlns:a16="http://schemas.microsoft.com/office/drawing/2014/main" val="3264640724"/>
                    </a:ext>
                  </a:extLst>
                </a:gridCol>
                <a:gridCol w="1332978">
                  <a:extLst>
                    <a:ext uri="{9D8B030D-6E8A-4147-A177-3AD203B41FA5}">
                      <a16:colId xmlns:a16="http://schemas.microsoft.com/office/drawing/2014/main" val="1080290782"/>
                    </a:ext>
                  </a:extLst>
                </a:gridCol>
                <a:gridCol w="1435072">
                  <a:extLst>
                    <a:ext uri="{9D8B030D-6E8A-4147-A177-3AD203B41FA5}">
                      <a16:colId xmlns:a16="http://schemas.microsoft.com/office/drawing/2014/main" val="565779717"/>
                    </a:ext>
                  </a:extLst>
                </a:gridCol>
                <a:gridCol w="1487626">
                  <a:extLst>
                    <a:ext uri="{9D8B030D-6E8A-4147-A177-3AD203B41FA5}">
                      <a16:colId xmlns:a16="http://schemas.microsoft.com/office/drawing/2014/main" val="2112485170"/>
                    </a:ext>
                  </a:extLst>
                </a:gridCol>
                <a:gridCol w="1487626">
                  <a:extLst>
                    <a:ext uri="{9D8B030D-6E8A-4147-A177-3AD203B41FA5}">
                      <a16:colId xmlns:a16="http://schemas.microsoft.com/office/drawing/2014/main" val="642331261"/>
                    </a:ext>
                  </a:extLst>
                </a:gridCol>
              </a:tblGrid>
              <a:tr h="604886">
                <a:tc>
                  <a:txBody>
                    <a:bodyPr/>
                    <a:lstStyle/>
                    <a:p>
                      <a:pPr algn="ctr"/>
                      <a:r>
                        <a:rPr lang="it-IT" sz="140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Steps (</a:t>
                      </a:r>
                      <a:r>
                        <a:rPr lang="it-IT" sz="1400" dirty="0" err="1"/>
                        <a:t>Episodes</a:t>
                      </a:r>
                      <a:r>
                        <a:rPr lang="it-IT"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Reward</a:t>
                      </a:r>
                      <a:r>
                        <a:rPr lang="it-IT" sz="1400" dirty="0"/>
                        <a:t> Cumulativo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Policy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Value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Entropia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Extrinsic</a:t>
                      </a:r>
                      <a:r>
                        <a:rPr lang="it-IT" sz="1400" dirty="0"/>
                        <a:t> </a:t>
                      </a:r>
                      <a:r>
                        <a:rPr lang="it-IT" sz="1400" dirty="0" err="1"/>
                        <a:t>value</a:t>
                      </a:r>
                      <a:r>
                        <a:rPr lang="it-IT" sz="1400" dirty="0"/>
                        <a:t> estimate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11612">
                <a:tc>
                  <a:txBody>
                    <a:bodyPr/>
                    <a:lstStyle/>
                    <a:p>
                      <a:pPr algn="ctr"/>
                      <a:r>
                        <a:rPr lang="it-IT" sz="105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baseline="0" dirty="0"/>
                        <a:t>5.6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baseline="0" dirty="0"/>
                        <a:t>20.88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baseline="0" dirty="0"/>
                        <a:t>0.0332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1" baseline="0" dirty="0"/>
                        <a:t>5.581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1" baseline="0" dirty="0"/>
                        <a:t>2.094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1" baseline="0" dirty="0"/>
                        <a:t>8.638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11612">
                <a:tc>
                  <a:txBody>
                    <a:bodyPr/>
                    <a:lstStyle/>
                    <a:p>
                      <a:pPr algn="ctr"/>
                      <a:r>
                        <a:rPr lang="it-IT" sz="105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12.8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4.26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r h="311612">
                <a:tc>
                  <a:txBody>
                    <a:bodyPr/>
                    <a:lstStyle/>
                    <a:p>
                      <a:pPr algn="ctr"/>
                      <a:r>
                        <a:rPr lang="it-IT" sz="105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5.6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1.761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3.898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4460129"/>
                  </a:ext>
                </a:extLst>
              </a:tr>
              <a:tr h="311612">
                <a:tc>
                  <a:txBody>
                    <a:bodyPr/>
                    <a:lstStyle/>
                    <a:p>
                      <a:pPr algn="ctr"/>
                      <a:r>
                        <a:rPr lang="it-IT" sz="105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1.3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0.594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985316"/>
                  </a:ext>
                </a:extLst>
              </a:tr>
              <a:tr h="311612">
                <a:tc>
                  <a:txBody>
                    <a:bodyPr/>
                    <a:lstStyle/>
                    <a:p>
                      <a:pPr algn="ctr"/>
                      <a:r>
                        <a:rPr lang="it-IT" sz="105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1.6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0.813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9311576"/>
                  </a:ext>
                </a:extLst>
              </a:tr>
              <a:tr h="311612">
                <a:tc>
                  <a:txBody>
                    <a:bodyPr/>
                    <a:lstStyle/>
                    <a:p>
                      <a:pPr algn="ctr"/>
                      <a:r>
                        <a:rPr lang="it-IT" sz="105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2.75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6.96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8541686"/>
                  </a:ext>
                </a:extLst>
              </a:tr>
              <a:tr h="311612">
                <a:tc>
                  <a:txBody>
                    <a:bodyPr/>
                    <a:lstStyle/>
                    <a:p>
                      <a:pPr algn="ctr"/>
                      <a:r>
                        <a:rPr lang="it-IT" sz="105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5.7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19.58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1.939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3.718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3018608"/>
                  </a:ext>
                </a:extLst>
              </a:tr>
              <a:tr h="311612">
                <a:tc>
                  <a:txBody>
                    <a:bodyPr/>
                    <a:lstStyle/>
                    <a:p>
                      <a:pPr algn="ctr"/>
                      <a:r>
                        <a:rPr lang="it-IT" sz="105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14.36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0.938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2.619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249842"/>
                  </a:ext>
                </a:extLst>
              </a:tr>
              <a:tr h="311612">
                <a:tc>
                  <a:txBody>
                    <a:bodyPr/>
                    <a:lstStyle/>
                    <a:p>
                      <a:pPr algn="ctr"/>
                      <a:r>
                        <a:rPr lang="it-IT" sz="105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9.35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22.37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0.03367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5.09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2.123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8.188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990083"/>
                  </a:ext>
                </a:extLst>
              </a:tr>
              <a:tr h="311612">
                <a:tc>
                  <a:txBody>
                    <a:bodyPr/>
                    <a:lstStyle/>
                    <a:p>
                      <a:pPr algn="ctr"/>
                      <a:r>
                        <a:rPr lang="it-IT" sz="105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8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23.41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0.03341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5.259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8.903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134985"/>
                  </a:ext>
                </a:extLst>
              </a:tr>
              <a:tr h="311612">
                <a:tc>
                  <a:txBody>
                    <a:bodyPr/>
                    <a:lstStyle/>
                    <a:p>
                      <a:pPr algn="ctr"/>
                      <a:r>
                        <a:rPr lang="it-IT" sz="105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15 mln</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23.45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0.03336</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5.45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1.992</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9.5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6200871"/>
                  </a:ext>
                </a:extLst>
              </a:tr>
              <a:tr h="311612">
                <a:tc>
                  <a:txBody>
                    <a:bodyPr/>
                    <a:lstStyle/>
                    <a:p>
                      <a:pPr algn="ctr"/>
                      <a:r>
                        <a:rPr lang="it-IT" sz="105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15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24.72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5.138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2.041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9.003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023360"/>
                  </a:ext>
                </a:extLst>
              </a:tr>
              <a:tr h="311612">
                <a:tc>
                  <a:txBody>
                    <a:bodyPr/>
                    <a:lstStyle/>
                    <a:p>
                      <a:pPr algn="ctr"/>
                      <a:r>
                        <a:rPr lang="it-IT" sz="105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6.45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25.88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0.03328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6.006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dirty="0"/>
                        <a:t>10.37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035054"/>
                  </a:ext>
                </a:extLst>
              </a:tr>
            </a:tbl>
          </a:graphicData>
        </a:graphic>
      </p:graphicFrame>
      <p:sp>
        <p:nvSpPr>
          <p:cNvPr id="9" name="Left Brace 8">
            <a:extLst>
              <a:ext uri="{FF2B5EF4-FFF2-40B4-BE49-F238E27FC236}">
                <a16:creationId xmlns:a16="http://schemas.microsoft.com/office/drawing/2014/main" id="{CDDFB74B-306F-D98D-B665-2A03F73D9928}"/>
              </a:ext>
            </a:extLst>
          </p:cNvPr>
          <p:cNvSpPr/>
          <p:nvPr/>
        </p:nvSpPr>
        <p:spPr>
          <a:xfrm>
            <a:off x="833434" y="2736041"/>
            <a:ext cx="237349" cy="2261847"/>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Left Brace 9">
            <a:extLst>
              <a:ext uri="{FF2B5EF4-FFF2-40B4-BE49-F238E27FC236}">
                <a16:creationId xmlns:a16="http://schemas.microsoft.com/office/drawing/2014/main" id="{1999CFE1-1F52-4AEB-D7E1-56DA560685C2}"/>
              </a:ext>
            </a:extLst>
          </p:cNvPr>
          <p:cNvSpPr/>
          <p:nvPr/>
        </p:nvSpPr>
        <p:spPr>
          <a:xfrm>
            <a:off x="833433" y="5191955"/>
            <a:ext cx="237350" cy="1517086"/>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TextBox 10">
            <a:extLst>
              <a:ext uri="{FF2B5EF4-FFF2-40B4-BE49-F238E27FC236}">
                <a16:creationId xmlns:a16="http://schemas.microsoft.com/office/drawing/2014/main" id="{B07CCAF0-E8B9-CD1C-7964-74DB6159B773}"/>
              </a:ext>
            </a:extLst>
          </p:cNvPr>
          <p:cNvSpPr txBox="1"/>
          <p:nvPr/>
        </p:nvSpPr>
        <p:spPr>
          <a:xfrm rot="16200000">
            <a:off x="-524169" y="3796010"/>
            <a:ext cx="2152421" cy="307777"/>
          </a:xfrm>
          <a:prstGeom prst="rect">
            <a:avLst/>
          </a:prstGeom>
          <a:noFill/>
          <a:ln>
            <a:solidFill>
              <a:schemeClr val="tx1"/>
            </a:solidFill>
          </a:ln>
        </p:spPr>
        <p:txBody>
          <a:bodyPr wrap="square" rtlCol="0">
            <a:spAutoFit/>
          </a:bodyPr>
          <a:lstStyle/>
          <a:p>
            <a:r>
              <a:rPr lang="it-IT" sz="1400" b="1" dirty="0" err="1"/>
              <a:t>Pre</a:t>
            </a:r>
            <a:r>
              <a:rPr lang="it-IT" sz="1400" b="1" dirty="0"/>
              <a:t>-modifiche tracce</a:t>
            </a:r>
          </a:p>
        </p:txBody>
      </p:sp>
      <p:sp>
        <p:nvSpPr>
          <p:cNvPr id="12" name="TextBox 11">
            <a:extLst>
              <a:ext uri="{FF2B5EF4-FFF2-40B4-BE49-F238E27FC236}">
                <a16:creationId xmlns:a16="http://schemas.microsoft.com/office/drawing/2014/main" id="{8F5D69CC-9EC1-1210-47BD-751B6B8A8EA2}"/>
              </a:ext>
            </a:extLst>
          </p:cNvPr>
          <p:cNvSpPr txBox="1"/>
          <p:nvPr/>
        </p:nvSpPr>
        <p:spPr>
          <a:xfrm rot="16200000">
            <a:off x="-207897" y="5777854"/>
            <a:ext cx="1517089" cy="345291"/>
          </a:xfrm>
          <a:prstGeom prst="rect">
            <a:avLst/>
          </a:prstGeom>
          <a:noFill/>
          <a:ln>
            <a:solidFill>
              <a:schemeClr val="tx1"/>
            </a:solidFill>
          </a:ln>
        </p:spPr>
        <p:txBody>
          <a:bodyPr wrap="square" rtlCol="0">
            <a:spAutoFit/>
          </a:bodyPr>
          <a:lstStyle/>
          <a:p>
            <a:r>
              <a:rPr lang="it-IT" sz="1400" b="1" dirty="0"/>
              <a:t>Post-modifiche</a:t>
            </a:r>
            <a:r>
              <a:rPr lang="it-IT" sz="1600" b="1" dirty="0"/>
              <a:t> </a:t>
            </a:r>
          </a:p>
        </p:txBody>
      </p:sp>
    </p:spTree>
    <p:extLst>
      <p:ext uri="{BB962C8B-B14F-4D97-AF65-F5344CB8AC3E}">
        <p14:creationId xmlns:p14="http://schemas.microsoft.com/office/powerpoint/2010/main" val="3692229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398462" y="549275"/>
            <a:ext cx="11641138" cy="724889"/>
          </a:xfrm>
        </p:spPr>
        <p:txBody>
          <a:bodyPr>
            <a:noAutofit/>
          </a:bodyPr>
          <a:lstStyle/>
          <a:p>
            <a:r>
              <a:rPr lang="it-IT" sz="3600" dirty="0"/>
              <a:t>Confronto risultati col la versione del gioco precedente</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3" y="1274165"/>
            <a:ext cx="11090274" cy="396851"/>
          </a:xfrm>
        </p:spPr>
        <p:txBody>
          <a:bodyPr/>
          <a:lstStyle/>
          <a:p>
            <a:r>
              <a:rPr lang="it-IT" dirty="0">
                <a:solidFill>
                  <a:schemeClr val="tx1"/>
                </a:solidFill>
              </a:rPr>
              <a:t>Tabelle con risultati incrementali rispetto le modifiche delle versioni del gioco:</a:t>
            </a:r>
          </a:p>
        </p:txBody>
      </p:sp>
      <p:graphicFrame>
        <p:nvGraphicFramePr>
          <p:cNvPr id="7" name="Table 5">
            <a:extLst>
              <a:ext uri="{FF2B5EF4-FFF2-40B4-BE49-F238E27FC236}">
                <a16:creationId xmlns:a16="http://schemas.microsoft.com/office/drawing/2014/main" id="{3F831B26-AC90-3309-EB5F-E8A054D9C054}"/>
              </a:ext>
            </a:extLst>
          </p:cNvPr>
          <p:cNvGraphicFramePr>
            <a:graphicFrameLocks noGrp="1"/>
          </p:cNvGraphicFramePr>
          <p:nvPr>
            <p:extLst>
              <p:ext uri="{D42A27DB-BD31-4B8C-83A1-F6EECF244321}">
                <p14:modId xmlns:p14="http://schemas.microsoft.com/office/powerpoint/2010/main" val="3617511204"/>
              </p:ext>
            </p:extLst>
          </p:nvPr>
        </p:nvGraphicFramePr>
        <p:xfrm>
          <a:off x="702469" y="2266235"/>
          <a:ext cx="10787062" cy="1118566"/>
        </p:xfrm>
        <a:graphic>
          <a:graphicData uri="http://schemas.openxmlformats.org/drawingml/2006/table">
            <a:tbl>
              <a:tblPr firstRow="1" bandRow="1">
                <a:tableStyleId>{FABFCF23-3B69-468F-B69F-88F6DE6A72F2}</a:tableStyleId>
              </a:tblPr>
              <a:tblGrid>
                <a:gridCol w="1862557">
                  <a:extLst>
                    <a:ext uri="{9D8B030D-6E8A-4147-A177-3AD203B41FA5}">
                      <a16:colId xmlns:a16="http://schemas.microsoft.com/office/drawing/2014/main" val="960672401"/>
                    </a:ext>
                  </a:extLst>
                </a:gridCol>
                <a:gridCol w="1630458">
                  <a:extLst>
                    <a:ext uri="{9D8B030D-6E8A-4147-A177-3AD203B41FA5}">
                      <a16:colId xmlns:a16="http://schemas.microsoft.com/office/drawing/2014/main" val="2454283458"/>
                    </a:ext>
                  </a:extLst>
                </a:gridCol>
                <a:gridCol w="1550745">
                  <a:extLst>
                    <a:ext uri="{9D8B030D-6E8A-4147-A177-3AD203B41FA5}">
                      <a16:colId xmlns:a16="http://schemas.microsoft.com/office/drawing/2014/main" val="3264640724"/>
                    </a:ext>
                  </a:extLst>
                </a:gridCol>
                <a:gridCol w="1332978">
                  <a:extLst>
                    <a:ext uri="{9D8B030D-6E8A-4147-A177-3AD203B41FA5}">
                      <a16:colId xmlns:a16="http://schemas.microsoft.com/office/drawing/2014/main" val="1080290782"/>
                    </a:ext>
                  </a:extLst>
                </a:gridCol>
                <a:gridCol w="1435072">
                  <a:extLst>
                    <a:ext uri="{9D8B030D-6E8A-4147-A177-3AD203B41FA5}">
                      <a16:colId xmlns:a16="http://schemas.microsoft.com/office/drawing/2014/main" val="565779717"/>
                    </a:ext>
                  </a:extLst>
                </a:gridCol>
                <a:gridCol w="1487626">
                  <a:extLst>
                    <a:ext uri="{9D8B030D-6E8A-4147-A177-3AD203B41FA5}">
                      <a16:colId xmlns:a16="http://schemas.microsoft.com/office/drawing/2014/main" val="2112485170"/>
                    </a:ext>
                  </a:extLst>
                </a:gridCol>
                <a:gridCol w="1487626">
                  <a:extLst>
                    <a:ext uri="{9D8B030D-6E8A-4147-A177-3AD203B41FA5}">
                      <a16:colId xmlns:a16="http://schemas.microsoft.com/office/drawing/2014/main" val="642331261"/>
                    </a:ext>
                  </a:extLst>
                </a:gridCol>
              </a:tblGrid>
              <a:tr h="0">
                <a:tc>
                  <a:txBody>
                    <a:bodyPr/>
                    <a:lstStyle/>
                    <a:p>
                      <a:pPr algn="ctr"/>
                      <a:r>
                        <a:rPr lang="it-IT" sz="140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Steps (</a:t>
                      </a:r>
                      <a:r>
                        <a:rPr lang="it-IT" sz="1400" dirty="0" err="1"/>
                        <a:t>Episodes</a:t>
                      </a:r>
                      <a:r>
                        <a:rPr lang="it-IT"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Reward</a:t>
                      </a:r>
                      <a:r>
                        <a:rPr lang="it-IT" sz="1400" dirty="0"/>
                        <a:t> Cumulativo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Policy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Value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Entropia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Extrinsic</a:t>
                      </a:r>
                      <a:r>
                        <a:rPr lang="it-IT" sz="1400" dirty="0"/>
                        <a:t> </a:t>
                      </a:r>
                      <a:r>
                        <a:rPr lang="it-IT" sz="1400" dirty="0" err="1"/>
                        <a:t>value</a:t>
                      </a:r>
                      <a:r>
                        <a:rPr lang="it-IT" sz="1400" dirty="0"/>
                        <a:t> estimate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00203">
                <a:tc>
                  <a:txBody>
                    <a:bodyPr/>
                    <a:lstStyle/>
                    <a:p>
                      <a:pPr algn="ctr"/>
                      <a:r>
                        <a:rPr lang="it-IT" sz="1050" dirty="0"/>
                        <a:t>old_9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aseline="0" dirty="0"/>
                        <a:t>10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aseline="0" dirty="0"/>
                        <a:t>22.9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aseline="0" dirty="0"/>
                        <a:t>0.034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aseline="0" dirty="0"/>
                        <a:t>8.25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aseline="0" dirty="0"/>
                        <a:t>2.119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aseline="0" dirty="0"/>
                        <a:t>9.854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00203">
                <a:tc>
                  <a:txBody>
                    <a:bodyPr/>
                    <a:lstStyle/>
                    <a:p>
                      <a:pPr algn="ctr"/>
                      <a:r>
                        <a:rPr lang="it-IT" sz="1050" dirty="0"/>
                        <a:t>old_10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22.24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4.632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6.102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bl>
          </a:graphicData>
        </a:graphic>
      </p:graphicFrame>
      <p:graphicFrame>
        <p:nvGraphicFramePr>
          <p:cNvPr id="8" name="Table 5">
            <a:extLst>
              <a:ext uri="{FF2B5EF4-FFF2-40B4-BE49-F238E27FC236}">
                <a16:creationId xmlns:a16="http://schemas.microsoft.com/office/drawing/2014/main" id="{FD704F11-B678-BA47-DDED-D2EA2497A375}"/>
              </a:ext>
            </a:extLst>
          </p:cNvPr>
          <p:cNvGraphicFramePr>
            <a:graphicFrameLocks noGrp="1"/>
          </p:cNvGraphicFramePr>
          <p:nvPr>
            <p:extLst>
              <p:ext uri="{D42A27DB-BD31-4B8C-83A1-F6EECF244321}">
                <p14:modId xmlns:p14="http://schemas.microsoft.com/office/powerpoint/2010/main" val="2792098982"/>
              </p:ext>
            </p:extLst>
          </p:nvPr>
        </p:nvGraphicFramePr>
        <p:xfrm>
          <a:off x="702469" y="3882974"/>
          <a:ext cx="10787062" cy="1118566"/>
        </p:xfrm>
        <a:graphic>
          <a:graphicData uri="http://schemas.openxmlformats.org/drawingml/2006/table">
            <a:tbl>
              <a:tblPr firstRow="1" bandRow="1">
                <a:tableStyleId>{FABFCF23-3B69-468F-B69F-88F6DE6A72F2}</a:tableStyleId>
              </a:tblPr>
              <a:tblGrid>
                <a:gridCol w="1862557">
                  <a:extLst>
                    <a:ext uri="{9D8B030D-6E8A-4147-A177-3AD203B41FA5}">
                      <a16:colId xmlns:a16="http://schemas.microsoft.com/office/drawing/2014/main" val="960672401"/>
                    </a:ext>
                  </a:extLst>
                </a:gridCol>
                <a:gridCol w="1630458">
                  <a:extLst>
                    <a:ext uri="{9D8B030D-6E8A-4147-A177-3AD203B41FA5}">
                      <a16:colId xmlns:a16="http://schemas.microsoft.com/office/drawing/2014/main" val="2454283458"/>
                    </a:ext>
                  </a:extLst>
                </a:gridCol>
                <a:gridCol w="1550745">
                  <a:extLst>
                    <a:ext uri="{9D8B030D-6E8A-4147-A177-3AD203B41FA5}">
                      <a16:colId xmlns:a16="http://schemas.microsoft.com/office/drawing/2014/main" val="3264640724"/>
                    </a:ext>
                  </a:extLst>
                </a:gridCol>
                <a:gridCol w="1332978">
                  <a:extLst>
                    <a:ext uri="{9D8B030D-6E8A-4147-A177-3AD203B41FA5}">
                      <a16:colId xmlns:a16="http://schemas.microsoft.com/office/drawing/2014/main" val="1080290782"/>
                    </a:ext>
                  </a:extLst>
                </a:gridCol>
                <a:gridCol w="1435072">
                  <a:extLst>
                    <a:ext uri="{9D8B030D-6E8A-4147-A177-3AD203B41FA5}">
                      <a16:colId xmlns:a16="http://schemas.microsoft.com/office/drawing/2014/main" val="565779717"/>
                    </a:ext>
                  </a:extLst>
                </a:gridCol>
                <a:gridCol w="1487626">
                  <a:extLst>
                    <a:ext uri="{9D8B030D-6E8A-4147-A177-3AD203B41FA5}">
                      <a16:colId xmlns:a16="http://schemas.microsoft.com/office/drawing/2014/main" val="2112485170"/>
                    </a:ext>
                  </a:extLst>
                </a:gridCol>
                <a:gridCol w="1487626">
                  <a:extLst>
                    <a:ext uri="{9D8B030D-6E8A-4147-A177-3AD203B41FA5}">
                      <a16:colId xmlns:a16="http://schemas.microsoft.com/office/drawing/2014/main" val="642331261"/>
                    </a:ext>
                  </a:extLst>
                </a:gridCol>
              </a:tblGrid>
              <a:tr h="0">
                <a:tc>
                  <a:txBody>
                    <a:bodyPr/>
                    <a:lstStyle/>
                    <a:p>
                      <a:pPr algn="ctr"/>
                      <a:r>
                        <a:rPr lang="it-IT" sz="140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Steps (</a:t>
                      </a:r>
                      <a:r>
                        <a:rPr lang="it-IT" sz="1400" dirty="0" err="1"/>
                        <a:t>Episodes</a:t>
                      </a:r>
                      <a:r>
                        <a:rPr lang="it-IT"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Reward</a:t>
                      </a:r>
                      <a:r>
                        <a:rPr lang="it-IT" sz="1400" dirty="0"/>
                        <a:t> Cumulativo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Policy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Value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Entropia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Extrinsic</a:t>
                      </a:r>
                      <a:r>
                        <a:rPr lang="it-IT" sz="1400" dirty="0"/>
                        <a:t> </a:t>
                      </a:r>
                      <a:r>
                        <a:rPr lang="it-IT" sz="1400" dirty="0" err="1"/>
                        <a:t>value</a:t>
                      </a:r>
                      <a:r>
                        <a:rPr lang="it-IT" sz="1400" dirty="0"/>
                        <a:t> estimate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00203">
                <a:tc>
                  <a:txBody>
                    <a:bodyPr/>
                    <a:lstStyle/>
                    <a:p>
                      <a:pPr algn="ctr"/>
                      <a:r>
                        <a:rPr lang="it-IT" sz="105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baseline="0"/>
                        <a:t>5.6 mln</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baseline="0"/>
                        <a:t>20.88</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baseline="0"/>
                        <a:t>0.0332</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a:lnSpc>
                          <a:spcPct val="100000"/>
                        </a:lnSpc>
                        <a:spcBef>
                          <a:spcPts val="0"/>
                        </a:spcBef>
                        <a:spcAft>
                          <a:spcPts val="0"/>
                        </a:spcAft>
                        <a:buClrTx/>
                        <a:buSzTx/>
                        <a:buFontTx/>
                        <a:buNone/>
                        <a:tabLst/>
                        <a:defRPr/>
                      </a:pPr>
                      <a:r>
                        <a:rPr lang="it-IT" sz="1050" baseline="0"/>
                        <a:t>5.581</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a:lnSpc>
                          <a:spcPct val="100000"/>
                        </a:lnSpc>
                        <a:spcBef>
                          <a:spcPts val="0"/>
                        </a:spcBef>
                        <a:spcAft>
                          <a:spcPts val="0"/>
                        </a:spcAft>
                        <a:buClrTx/>
                        <a:buSzTx/>
                        <a:buFontTx/>
                        <a:buNone/>
                        <a:tabLst/>
                        <a:defRPr/>
                      </a:pPr>
                      <a:r>
                        <a:rPr lang="it-IT" sz="1050" baseline="0"/>
                        <a:t>2.094</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a:lnSpc>
                          <a:spcPct val="100000"/>
                        </a:lnSpc>
                        <a:spcBef>
                          <a:spcPts val="0"/>
                        </a:spcBef>
                        <a:spcAft>
                          <a:spcPts val="0"/>
                        </a:spcAft>
                        <a:buClrTx/>
                        <a:buSzTx/>
                        <a:buFontTx/>
                        <a:buNone/>
                        <a:tabLst/>
                        <a:defRPr/>
                      </a:pPr>
                      <a:r>
                        <a:rPr lang="it-IT" sz="1050" baseline="0"/>
                        <a:t>8.638</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00203">
                <a:tc>
                  <a:txBody>
                    <a:bodyPr/>
                    <a:lstStyle/>
                    <a:p>
                      <a:pPr algn="ctr"/>
                      <a:r>
                        <a:rPr lang="it-IT" sz="105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12.8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4.26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bl>
          </a:graphicData>
        </a:graphic>
      </p:graphicFrame>
      <p:graphicFrame>
        <p:nvGraphicFramePr>
          <p:cNvPr id="9" name="Table 5">
            <a:extLst>
              <a:ext uri="{FF2B5EF4-FFF2-40B4-BE49-F238E27FC236}">
                <a16:creationId xmlns:a16="http://schemas.microsoft.com/office/drawing/2014/main" id="{E1A6EFDC-49B1-1ED3-998B-8D17673AD14C}"/>
              </a:ext>
            </a:extLst>
          </p:cNvPr>
          <p:cNvGraphicFramePr>
            <a:graphicFrameLocks noGrp="1"/>
          </p:cNvGraphicFramePr>
          <p:nvPr>
            <p:extLst>
              <p:ext uri="{D42A27DB-BD31-4B8C-83A1-F6EECF244321}">
                <p14:modId xmlns:p14="http://schemas.microsoft.com/office/powerpoint/2010/main" val="1622262969"/>
              </p:ext>
            </p:extLst>
          </p:nvPr>
        </p:nvGraphicFramePr>
        <p:xfrm>
          <a:off x="702469" y="5499713"/>
          <a:ext cx="10787062" cy="1118566"/>
        </p:xfrm>
        <a:graphic>
          <a:graphicData uri="http://schemas.openxmlformats.org/drawingml/2006/table">
            <a:tbl>
              <a:tblPr firstRow="1" bandRow="1">
                <a:tableStyleId>{FABFCF23-3B69-468F-B69F-88F6DE6A72F2}</a:tableStyleId>
              </a:tblPr>
              <a:tblGrid>
                <a:gridCol w="1862557">
                  <a:extLst>
                    <a:ext uri="{9D8B030D-6E8A-4147-A177-3AD203B41FA5}">
                      <a16:colId xmlns:a16="http://schemas.microsoft.com/office/drawing/2014/main" val="960672401"/>
                    </a:ext>
                  </a:extLst>
                </a:gridCol>
                <a:gridCol w="1630458">
                  <a:extLst>
                    <a:ext uri="{9D8B030D-6E8A-4147-A177-3AD203B41FA5}">
                      <a16:colId xmlns:a16="http://schemas.microsoft.com/office/drawing/2014/main" val="2454283458"/>
                    </a:ext>
                  </a:extLst>
                </a:gridCol>
                <a:gridCol w="1550745">
                  <a:extLst>
                    <a:ext uri="{9D8B030D-6E8A-4147-A177-3AD203B41FA5}">
                      <a16:colId xmlns:a16="http://schemas.microsoft.com/office/drawing/2014/main" val="3264640724"/>
                    </a:ext>
                  </a:extLst>
                </a:gridCol>
                <a:gridCol w="1332978">
                  <a:extLst>
                    <a:ext uri="{9D8B030D-6E8A-4147-A177-3AD203B41FA5}">
                      <a16:colId xmlns:a16="http://schemas.microsoft.com/office/drawing/2014/main" val="1080290782"/>
                    </a:ext>
                  </a:extLst>
                </a:gridCol>
                <a:gridCol w="1435072">
                  <a:extLst>
                    <a:ext uri="{9D8B030D-6E8A-4147-A177-3AD203B41FA5}">
                      <a16:colId xmlns:a16="http://schemas.microsoft.com/office/drawing/2014/main" val="565779717"/>
                    </a:ext>
                  </a:extLst>
                </a:gridCol>
                <a:gridCol w="1487626">
                  <a:extLst>
                    <a:ext uri="{9D8B030D-6E8A-4147-A177-3AD203B41FA5}">
                      <a16:colId xmlns:a16="http://schemas.microsoft.com/office/drawing/2014/main" val="2112485170"/>
                    </a:ext>
                  </a:extLst>
                </a:gridCol>
                <a:gridCol w="1487626">
                  <a:extLst>
                    <a:ext uri="{9D8B030D-6E8A-4147-A177-3AD203B41FA5}">
                      <a16:colId xmlns:a16="http://schemas.microsoft.com/office/drawing/2014/main" val="642331261"/>
                    </a:ext>
                  </a:extLst>
                </a:gridCol>
              </a:tblGrid>
              <a:tr h="0">
                <a:tc>
                  <a:txBody>
                    <a:bodyPr/>
                    <a:lstStyle/>
                    <a:p>
                      <a:pPr algn="ctr"/>
                      <a:r>
                        <a:rPr lang="it-IT" sz="140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Steps (</a:t>
                      </a:r>
                      <a:r>
                        <a:rPr lang="it-IT" sz="1400" dirty="0" err="1"/>
                        <a:t>Episodes</a:t>
                      </a:r>
                      <a:r>
                        <a:rPr lang="it-IT"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Reward</a:t>
                      </a:r>
                      <a:r>
                        <a:rPr lang="it-IT" sz="1400" dirty="0"/>
                        <a:t> Cumulativo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Policy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Value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Entropia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Extrinsic</a:t>
                      </a:r>
                      <a:r>
                        <a:rPr lang="it-IT" sz="1400" dirty="0"/>
                        <a:t> </a:t>
                      </a:r>
                      <a:r>
                        <a:rPr lang="it-IT" sz="1400" dirty="0" err="1"/>
                        <a:t>value</a:t>
                      </a:r>
                      <a:r>
                        <a:rPr lang="it-IT" sz="1400" dirty="0"/>
                        <a:t> estimate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00203">
                <a:tc>
                  <a:txBody>
                    <a:bodyPr/>
                    <a:lstStyle/>
                    <a:p>
                      <a:pPr algn="ctr"/>
                      <a:r>
                        <a:rPr lang="it-IT" sz="105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8 mln</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23.41</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0.03341</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defTabSz="914400">
                        <a:buNone/>
                        <a:tabLst/>
                        <a:defRPr/>
                      </a:pPr>
                      <a:r>
                        <a:rPr lang="it-IT" sz="1050"/>
                        <a:t>5.259</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defTabSz="914400">
                        <a:buNone/>
                        <a:tabLst/>
                        <a:defRPr/>
                      </a:pPr>
                      <a:r>
                        <a:rPr lang="it-IT" sz="1050"/>
                        <a:t>2.087</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defTabSz="914400">
                        <a:buNone/>
                        <a:tabLst/>
                        <a:defRPr/>
                      </a:pPr>
                      <a:r>
                        <a:rPr lang="it-IT" sz="1050"/>
                        <a:t>8.903</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00203">
                <a:tc>
                  <a:txBody>
                    <a:bodyPr/>
                    <a:lstStyle/>
                    <a:p>
                      <a:pPr algn="ctr"/>
                      <a:r>
                        <a:rPr lang="it-IT" sz="105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15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23.45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0.03336</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5.45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1.992</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9.5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bl>
          </a:graphicData>
        </a:graphic>
      </p:graphicFrame>
      <p:sp>
        <p:nvSpPr>
          <p:cNvPr id="10" name="TextBox 9">
            <a:extLst>
              <a:ext uri="{FF2B5EF4-FFF2-40B4-BE49-F238E27FC236}">
                <a16:creationId xmlns:a16="http://schemas.microsoft.com/office/drawing/2014/main" id="{2BF0C256-D41A-AA2D-78A6-A3A835726DFF}"/>
              </a:ext>
            </a:extLst>
          </p:cNvPr>
          <p:cNvSpPr txBox="1"/>
          <p:nvPr/>
        </p:nvSpPr>
        <p:spPr>
          <a:xfrm>
            <a:off x="702469" y="1898591"/>
            <a:ext cx="3689650" cy="338554"/>
          </a:xfrm>
          <a:prstGeom prst="rect">
            <a:avLst/>
          </a:prstGeom>
          <a:noFill/>
          <a:ln>
            <a:solidFill>
              <a:schemeClr val="tx1"/>
            </a:solidFill>
          </a:ln>
        </p:spPr>
        <p:txBody>
          <a:bodyPr wrap="square" rtlCol="0">
            <a:spAutoFit/>
          </a:bodyPr>
          <a:lstStyle/>
          <a:p>
            <a:r>
              <a:rPr lang="it-IT" sz="1600" b="1" dirty="0" err="1"/>
              <a:t>RayCast</a:t>
            </a:r>
            <a:r>
              <a:rPr lang="it-IT" sz="1600" b="1" dirty="0"/>
              <a:t> con Checkpoint </a:t>
            </a:r>
            <a:r>
              <a:rPr lang="it-IT" sz="1600" b="1" dirty="0" err="1"/>
              <a:t>Detection</a:t>
            </a:r>
            <a:endParaRPr lang="it-IT" sz="1600" b="1" dirty="0"/>
          </a:p>
        </p:txBody>
      </p:sp>
      <p:sp>
        <p:nvSpPr>
          <p:cNvPr id="11" name="TextBox 10">
            <a:extLst>
              <a:ext uri="{FF2B5EF4-FFF2-40B4-BE49-F238E27FC236}">
                <a16:creationId xmlns:a16="http://schemas.microsoft.com/office/drawing/2014/main" id="{FD984B68-0E23-E5A1-524B-5EA5CA70A4C5}"/>
              </a:ext>
            </a:extLst>
          </p:cNvPr>
          <p:cNvSpPr txBox="1"/>
          <p:nvPr/>
        </p:nvSpPr>
        <p:spPr>
          <a:xfrm>
            <a:off x="702468" y="3536079"/>
            <a:ext cx="3940745" cy="345675"/>
          </a:xfrm>
          <a:prstGeom prst="rect">
            <a:avLst/>
          </a:prstGeom>
          <a:noFill/>
          <a:ln>
            <a:solidFill>
              <a:schemeClr val="tx1"/>
            </a:solidFill>
          </a:ln>
        </p:spPr>
        <p:txBody>
          <a:bodyPr wrap="square" rtlCol="0">
            <a:spAutoFit/>
          </a:bodyPr>
          <a:lstStyle/>
          <a:p>
            <a:r>
              <a:rPr lang="it-IT" sz="1600" b="1" dirty="0" err="1"/>
              <a:t>RayCast</a:t>
            </a:r>
            <a:r>
              <a:rPr lang="it-IT" sz="1600" b="1" dirty="0"/>
              <a:t> senza Checkpoint </a:t>
            </a:r>
            <a:r>
              <a:rPr lang="it-IT" sz="1600" b="1" dirty="0" err="1"/>
              <a:t>Detection</a:t>
            </a:r>
            <a:endParaRPr lang="it-IT" sz="1600" b="1" dirty="0"/>
          </a:p>
        </p:txBody>
      </p:sp>
      <p:sp>
        <p:nvSpPr>
          <p:cNvPr id="12" name="TextBox 11">
            <a:extLst>
              <a:ext uri="{FF2B5EF4-FFF2-40B4-BE49-F238E27FC236}">
                <a16:creationId xmlns:a16="http://schemas.microsoft.com/office/drawing/2014/main" id="{7B75C682-171F-4314-8CC1-33F3A060635A}"/>
              </a:ext>
            </a:extLst>
          </p:cNvPr>
          <p:cNvSpPr txBox="1"/>
          <p:nvPr/>
        </p:nvSpPr>
        <p:spPr>
          <a:xfrm>
            <a:off x="702468" y="5161159"/>
            <a:ext cx="7061736" cy="338554"/>
          </a:xfrm>
          <a:prstGeom prst="rect">
            <a:avLst/>
          </a:prstGeom>
          <a:noFill/>
          <a:ln>
            <a:solidFill>
              <a:schemeClr val="tx1"/>
            </a:solidFill>
          </a:ln>
        </p:spPr>
        <p:txBody>
          <a:bodyPr wrap="square" lIns="91440" tIns="45720" rIns="91440" bIns="45720" rtlCol="0" anchor="t">
            <a:spAutoFit/>
          </a:bodyPr>
          <a:lstStyle/>
          <a:p>
            <a:r>
              <a:rPr lang="it-IT" sz="1600" b="1" dirty="0" err="1"/>
              <a:t>RayCast</a:t>
            </a:r>
            <a:r>
              <a:rPr lang="it-IT" sz="1600" b="1" dirty="0"/>
              <a:t> senza Checkpoint </a:t>
            </a:r>
            <a:r>
              <a:rPr lang="it-IT" sz="1600" b="1" dirty="0" err="1"/>
              <a:t>Detection</a:t>
            </a:r>
            <a:r>
              <a:rPr lang="it-IT" sz="1600" b="1" dirty="0"/>
              <a:t> (dopo </a:t>
            </a:r>
            <a:r>
              <a:rPr lang="it-IT" sz="1600" b="1"/>
              <a:t>aggiornamento</a:t>
            </a:r>
            <a:r>
              <a:rPr lang="it-IT" sz="1600" b="1" dirty="0"/>
              <a:t> tracce)</a:t>
            </a:r>
          </a:p>
        </p:txBody>
      </p:sp>
    </p:spTree>
    <p:extLst>
      <p:ext uri="{BB962C8B-B14F-4D97-AF65-F5344CB8AC3E}">
        <p14:creationId xmlns:p14="http://schemas.microsoft.com/office/powerpoint/2010/main" val="3951493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403855"/>
            <a:ext cx="11091600" cy="920296"/>
          </a:xfrm>
        </p:spPr>
        <p:txBody>
          <a:bodyPr>
            <a:normAutofit/>
          </a:bodyPr>
          <a:lstStyle/>
          <a:p>
            <a:r>
              <a:rPr lang="it-IT"/>
              <a:t>Grafici dei migliori test ottenuti</a:t>
            </a:r>
            <a:endParaRPr lang="it-IT" dirty="0"/>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49537" y="1301881"/>
            <a:ext cx="11090274" cy="1105797"/>
          </a:xfrm>
        </p:spPr>
        <p:txBody>
          <a:bodyPr vert="horz" wrap="square" lIns="0" tIns="0" rIns="0" bIns="0" rtlCol="0" anchor="t">
            <a:normAutofit lnSpcReduction="10000"/>
          </a:bodyPr>
          <a:lstStyle/>
          <a:p>
            <a:r>
              <a:rPr lang="it-IT" sz="2000">
                <a:solidFill>
                  <a:schemeClr val="tx1"/>
                </a:solidFill>
              </a:rPr>
              <a:t>Si osserva come, dopo le modifiche delle tracce, l'agente oltre ad ottenere dei </a:t>
            </a:r>
            <a:r>
              <a:rPr lang="it-IT" sz="2000" err="1">
                <a:solidFill>
                  <a:schemeClr val="tx1"/>
                </a:solidFill>
              </a:rPr>
              <a:t>Reward</a:t>
            </a:r>
            <a:r>
              <a:rPr lang="it-IT" sz="2000">
                <a:solidFill>
                  <a:schemeClr val="tx1"/>
                </a:solidFill>
              </a:rPr>
              <a:t> cumulativi maggiori, ha ancora potenzialità di miglioramento per ulteriori epoche nel test 12, in quanto la Value Loss non è ancora in decrescita, mentre il test 11 si è stabilizzato.</a:t>
            </a:r>
          </a:p>
          <a:p>
            <a:pPr marL="0" indent="0">
              <a:buNone/>
            </a:pPr>
            <a:endParaRPr lang="it-IT">
              <a:solidFill>
                <a:schemeClr val="tx1"/>
              </a:solidFill>
            </a:endParaRPr>
          </a:p>
          <a:p>
            <a:endParaRPr lang="it-IT" dirty="0">
              <a:solidFill>
                <a:schemeClr val="tx1"/>
              </a:solidFill>
            </a:endParaRPr>
          </a:p>
        </p:txBody>
      </p:sp>
      <p:pic>
        <p:nvPicPr>
          <p:cNvPr id="4" name="Immagine 4">
            <a:extLst>
              <a:ext uri="{FF2B5EF4-FFF2-40B4-BE49-F238E27FC236}">
                <a16:creationId xmlns:a16="http://schemas.microsoft.com/office/drawing/2014/main" id="{99FEEAB3-72B7-A9BC-5907-E643E6580856}"/>
              </a:ext>
            </a:extLst>
          </p:cNvPr>
          <p:cNvPicPr>
            <a:picLocks noChangeAspect="1"/>
          </p:cNvPicPr>
          <p:nvPr/>
        </p:nvPicPr>
        <p:blipFill>
          <a:blip r:embed="rId2"/>
          <a:stretch>
            <a:fillRect/>
          </a:stretch>
        </p:blipFill>
        <p:spPr>
          <a:xfrm>
            <a:off x="7396359" y="2460713"/>
            <a:ext cx="4237506" cy="4192935"/>
          </a:xfrm>
          <a:prstGeom prst="rect">
            <a:avLst/>
          </a:prstGeom>
        </p:spPr>
      </p:pic>
      <p:sp>
        <p:nvSpPr>
          <p:cNvPr id="6" name="TextBox 5">
            <a:extLst>
              <a:ext uri="{FF2B5EF4-FFF2-40B4-BE49-F238E27FC236}">
                <a16:creationId xmlns:a16="http://schemas.microsoft.com/office/drawing/2014/main" id="{21FD2C39-29C2-E976-C1A2-12664C18B691}"/>
              </a:ext>
            </a:extLst>
          </p:cNvPr>
          <p:cNvSpPr txBox="1"/>
          <p:nvPr/>
        </p:nvSpPr>
        <p:spPr>
          <a:xfrm>
            <a:off x="10633698" y="2423463"/>
            <a:ext cx="1001146" cy="338554"/>
          </a:xfrm>
          <a:prstGeom prst="rect">
            <a:avLst/>
          </a:prstGeom>
          <a:noFill/>
          <a:ln>
            <a:solidFill>
              <a:schemeClr val="tx1"/>
            </a:solidFill>
          </a:ln>
        </p:spPr>
        <p:txBody>
          <a:bodyPr wrap="square" lIns="91440" tIns="45720" rIns="91440" bIns="45720" rtlCol="0" anchor="t">
            <a:spAutoFit/>
          </a:bodyPr>
          <a:lstStyle/>
          <a:p>
            <a:r>
              <a:rPr lang="it-IT" sz="1600" b="1"/>
              <a:t>Test 12</a:t>
            </a:r>
            <a:endParaRPr lang="it-IT"/>
          </a:p>
        </p:txBody>
      </p:sp>
      <p:pic>
        <p:nvPicPr>
          <p:cNvPr id="5" name="Immagine 8">
            <a:extLst>
              <a:ext uri="{FF2B5EF4-FFF2-40B4-BE49-F238E27FC236}">
                <a16:creationId xmlns:a16="http://schemas.microsoft.com/office/drawing/2014/main" id="{51526FE7-B596-DC17-2452-5781BAC01E48}"/>
              </a:ext>
            </a:extLst>
          </p:cNvPr>
          <p:cNvPicPr>
            <a:picLocks noChangeAspect="1"/>
          </p:cNvPicPr>
          <p:nvPr/>
        </p:nvPicPr>
        <p:blipFill>
          <a:blip r:embed="rId3"/>
          <a:stretch>
            <a:fillRect/>
          </a:stretch>
        </p:blipFill>
        <p:spPr>
          <a:xfrm>
            <a:off x="549049" y="2504406"/>
            <a:ext cx="4381046" cy="4106294"/>
          </a:xfrm>
          <a:prstGeom prst="rect">
            <a:avLst/>
          </a:prstGeom>
        </p:spPr>
      </p:pic>
      <p:sp>
        <p:nvSpPr>
          <p:cNvPr id="10" name="TextBox 5">
            <a:extLst>
              <a:ext uri="{FF2B5EF4-FFF2-40B4-BE49-F238E27FC236}">
                <a16:creationId xmlns:a16="http://schemas.microsoft.com/office/drawing/2014/main" id="{65D0D6C9-21BC-BCE2-7489-93941DCE28FC}"/>
              </a:ext>
            </a:extLst>
          </p:cNvPr>
          <p:cNvSpPr txBox="1"/>
          <p:nvPr/>
        </p:nvSpPr>
        <p:spPr>
          <a:xfrm>
            <a:off x="3920839" y="2408947"/>
            <a:ext cx="1001146" cy="338554"/>
          </a:xfrm>
          <a:prstGeom prst="rect">
            <a:avLst/>
          </a:prstGeom>
          <a:noFill/>
          <a:ln>
            <a:solidFill>
              <a:schemeClr val="tx1"/>
            </a:solidFill>
          </a:ln>
        </p:spPr>
        <p:txBody>
          <a:bodyPr wrap="square" lIns="91440" tIns="45720" rIns="91440" bIns="45720" rtlCol="0" anchor="t">
            <a:spAutoFit/>
          </a:bodyPr>
          <a:lstStyle/>
          <a:p>
            <a:r>
              <a:rPr lang="it-IT" sz="1600" b="1"/>
              <a:t>Test 11</a:t>
            </a:r>
            <a:endParaRPr lang="it-IT"/>
          </a:p>
        </p:txBody>
      </p:sp>
    </p:spTree>
    <p:extLst>
      <p:ext uri="{BB962C8B-B14F-4D97-AF65-F5344CB8AC3E}">
        <p14:creationId xmlns:p14="http://schemas.microsoft.com/office/powerpoint/2010/main" val="262958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pPr>
              <a:lnSpc>
                <a:spcPct val="90000"/>
              </a:lnSpc>
            </a:pPr>
            <a:r>
              <a:rPr lang="en-US" kern="1200" dirty="0">
                <a:solidFill>
                  <a:schemeClr val="tx1"/>
                </a:solidFill>
                <a:latin typeface="+mj-lt"/>
                <a:ea typeface="+mj-ea"/>
                <a:cs typeface="+mj-cs"/>
              </a:rPr>
              <a:t>6 </a:t>
            </a:r>
            <a:br>
              <a:rPr lang="en-US" kern="1200" dirty="0">
                <a:solidFill>
                  <a:schemeClr val="tx1"/>
                </a:solidFill>
                <a:latin typeface="+mj-lt"/>
                <a:ea typeface="+mj-ea"/>
                <a:cs typeface="+mj-cs"/>
              </a:rPr>
            </a:br>
            <a:r>
              <a:rPr lang="en-US" kern="1200" dirty="0" err="1">
                <a:solidFill>
                  <a:schemeClr val="tx1"/>
                </a:solidFill>
                <a:latin typeface="+mj-lt"/>
                <a:ea typeface="+mj-ea"/>
                <a:cs typeface="+mj-cs"/>
              </a:rPr>
              <a:t>Conclusioni</a:t>
            </a:r>
            <a:r>
              <a:rPr lang="en-US" kern="1200" dirty="0">
                <a:solidFill>
                  <a:schemeClr val="tx1"/>
                </a:solidFill>
                <a:latin typeface="+mj-lt"/>
                <a:ea typeface="+mj-ea"/>
                <a:cs typeface="+mj-cs"/>
              </a:rPr>
              <a:t> e </a:t>
            </a:r>
            <a:r>
              <a:rPr lang="en-US" kern="1200" dirty="0" err="1">
                <a:solidFill>
                  <a:schemeClr val="tx1"/>
                </a:solidFill>
                <a:latin typeface="+mj-lt"/>
                <a:ea typeface="+mj-ea"/>
                <a:cs typeface="+mj-cs"/>
              </a:rPr>
              <a:t>sviluppi</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futuri</a:t>
            </a:r>
            <a:endParaRPr lang="en-US" kern="1200" dirty="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p:txBody>
          <a:bodyPr/>
          <a:lstStyle/>
          <a:p>
            <a:r>
              <a:rPr lang="it-IT" dirty="0"/>
              <a:t>Conclusioni e sviluppi futuri</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3" y="1621816"/>
            <a:ext cx="11090274" cy="4791475"/>
          </a:xfrm>
        </p:spPr>
        <p:txBody>
          <a:bodyPr vert="horz" wrap="square" lIns="0" tIns="0" rIns="0" bIns="0" rtlCol="0" anchor="t">
            <a:normAutofit fontScale="92500"/>
          </a:bodyPr>
          <a:lstStyle/>
          <a:p>
            <a:r>
              <a:rPr lang="it-IT" dirty="0">
                <a:solidFill>
                  <a:schemeClr val="tx1"/>
                </a:solidFill>
              </a:rPr>
              <a:t>Osservazioni:</a:t>
            </a:r>
          </a:p>
          <a:p>
            <a:pPr lvl="1"/>
            <a:r>
              <a:rPr lang="it-IT" dirty="0">
                <a:solidFill>
                  <a:schemeClr val="tx1"/>
                </a:solidFill>
              </a:rPr>
              <a:t>Nella prima versione di test, i risultati non riescono a migliorare per la limitata potenzialità della strategia </a:t>
            </a:r>
            <a:r>
              <a:rPr lang="it-IT" dirty="0" err="1">
                <a:solidFill>
                  <a:schemeClr val="tx1"/>
                </a:solidFill>
              </a:rPr>
              <a:t>Raycast</a:t>
            </a:r>
            <a:endParaRPr lang="it-IT" dirty="0">
              <a:solidFill>
                <a:schemeClr val="tx1"/>
              </a:solidFill>
            </a:endParaRPr>
          </a:p>
          <a:p>
            <a:pPr lvl="1"/>
            <a:r>
              <a:rPr lang="it-IT" dirty="0">
                <a:solidFill>
                  <a:schemeClr val="tx1"/>
                </a:solidFill>
              </a:rPr>
              <a:t>Però, si è dimostrato che rendendo univoca una traccia, è stato in grado di superarla quando invece prima non riusciva mai a farlo, garantendo un aumento di </a:t>
            </a:r>
            <a:r>
              <a:rPr lang="it-IT" dirty="0" err="1">
                <a:solidFill>
                  <a:schemeClr val="tx1"/>
                </a:solidFill>
              </a:rPr>
              <a:t>Reward</a:t>
            </a:r>
            <a:r>
              <a:rPr lang="it-IT" dirty="0">
                <a:solidFill>
                  <a:schemeClr val="tx1"/>
                </a:solidFill>
              </a:rPr>
              <a:t> cumulativa.</a:t>
            </a:r>
          </a:p>
          <a:p>
            <a:pPr lvl="2"/>
            <a:r>
              <a:rPr lang="it-IT" dirty="0">
                <a:solidFill>
                  <a:schemeClr val="tx1"/>
                </a:solidFill>
              </a:rPr>
              <a:t>Allo stesso tempo, aumentando il numero di raggi e la capacità di salto, il miglioramento risulta ancora maggiore</a:t>
            </a:r>
          </a:p>
          <a:p>
            <a:r>
              <a:rPr lang="it-IT" dirty="0">
                <a:solidFill>
                  <a:schemeClr val="tx1"/>
                </a:solidFill>
              </a:rPr>
              <a:t>Sviluppi futuri:</a:t>
            </a:r>
          </a:p>
          <a:p>
            <a:pPr lvl="1"/>
            <a:r>
              <a:rPr lang="it-IT" dirty="0">
                <a:solidFill>
                  <a:schemeClr val="tx1"/>
                </a:solidFill>
              </a:rPr>
              <a:t>Creazione di nuove tracce per differenziare i comportamenti dell'agente e testare la capacità di apprendimento</a:t>
            </a:r>
          </a:p>
          <a:p>
            <a:pPr lvl="1"/>
            <a:r>
              <a:rPr lang="it-IT" dirty="0">
                <a:solidFill>
                  <a:schemeClr val="tx1"/>
                </a:solidFill>
              </a:rPr>
              <a:t>Possibili nuove tecniche di rilevamento ostacoli, per migliorare il comportamento nelle zone in cui non rileva bene l'ostacolo, (i.e. sezioni con acqua a stesso livello del terreno, ostacoli troppo simili ad altri per cui non riesce ad imparare come affrontarli)</a:t>
            </a:r>
          </a:p>
          <a:p>
            <a:pPr lvl="1"/>
            <a:r>
              <a:rPr lang="it-IT" dirty="0">
                <a:solidFill>
                  <a:schemeClr val="tx1"/>
                </a:solidFill>
              </a:rPr>
              <a:t>Miglioramento del RL, testando l'</a:t>
            </a:r>
            <a:r>
              <a:rPr lang="it-IT" dirty="0" err="1">
                <a:solidFill>
                  <a:schemeClr val="tx1"/>
                </a:solidFill>
              </a:rPr>
              <a:t>Hyperparameter</a:t>
            </a:r>
            <a:r>
              <a:rPr lang="it-IT" dirty="0">
                <a:solidFill>
                  <a:schemeClr val="tx1"/>
                </a:solidFill>
              </a:rPr>
              <a:t> Tuning, quindi realizzando un Environment duplicabile</a:t>
            </a:r>
          </a:p>
          <a:p>
            <a:pPr lvl="1"/>
            <a:r>
              <a:rPr lang="it-IT" dirty="0">
                <a:solidFill>
                  <a:schemeClr val="tx1"/>
                </a:solidFill>
              </a:rPr>
              <a:t>Modifiche dei parametri di abilità di movimento/salto/n° raggi </a:t>
            </a:r>
            <a:r>
              <a:rPr lang="it-IT" dirty="0" err="1">
                <a:solidFill>
                  <a:schemeClr val="tx1"/>
                </a:solidFill>
              </a:rPr>
              <a:t>Raycast</a:t>
            </a:r>
            <a:r>
              <a:rPr lang="it-IT" dirty="0">
                <a:solidFill>
                  <a:schemeClr val="tx1"/>
                </a:solidFill>
              </a:rPr>
              <a:t> </a:t>
            </a:r>
            <a:r>
              <a:rPr lang="it-IT">
                <a:solidFill>
                  <a:schemeClr val="tx1"/>
                </a:solidFill>
              </a:rPr>
              <a:t>del personaggio</a:t>
            </a:r>
            <a:endParaRPr lang="it-IT" dirty="0">
              <a:solidFill>
                <a:schemeClr val="tx1"/>
              </a:solidFill>
            </a:endParaRPr>
          </a:p>
        </p:txBody>
      </p:sp>
    </p:spTree>
    <p:extLst>
      <p:ext uri="{BB962C8B-B14F-4D97-AF65-F5344CB8AC3E}">
        <p14:creationId xmlns:p14="http://schemas.microsoft.com/office/powerpoint/2010/main" val="20612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F86-6619-61BA-2857-F1E103018060}"/>
              </a:ext>
            </a:extLst>
          </p:cNvPr>
          <p:cNvSpPr>
            <a:spLocks noGrp="1"/>
          </p:cNvSpPr>
          <p:nvPr>
            <p:ph type="title"/>
          </p:nvPr>
        </p:nvSpPr>
        <p:spPr/>
        <p:txBody>
          <a:bodyPr/>
          <a:lstStyle/>
          <a:p>
            <a:r>
              <a:rPr lang="it-IT" dirty="0"/>
              <a:t>Obiettivi del progetto </a:t>
            </a:r>
          </a:p>
        </p:txBody>
      </p:sp>
      <p:sp>
        <p:nvSpPr>
          <p:cNvPr id="3" name="Content Placeholder 2">
            <a:extLst>
              <a:ext uri="{FF2B5EF4-FFF2-40B4-BE49-F238E27FC236}">
                <a16:creationId xmlns:a16="http://schemas.microsoft.com/office/drawing/2014/main" id="{EA1D69D4-8282-2310-D258-B60813495779}"/>
              </a:ext>
            </a:extLst>
          </p:cNvPr>
          <p:cNvSpPr>
            <a:spLocks noGrp="1"/>
          </p:cNvSpPr>
          <p:nvPr>
            <p:ph idx="1"/>
          </p:nvPr>
        </p:nvSpPr>
        <p:spPr>
          <a:xfrm>
            <a:off x="549538" y="1837667"/>
            <a:ext cx="11090274" cy="4817776"/>
          </a:xfrm>
        </p:spPr>
        <p:txBody>
          <a:bodyPr vert="horz" wrap="square" lIns="0" tIns="0" rIns="0" bIns="0" rtlCol="0" anchor="t">
            <a:normAutofit fontScale="62500" lnSpcReduction="20000"/>
          </a:bodyPr>
          <a:lstStyle/>
          <a:p>
            <a:pPr marL="0" indent="0">
              <a:buNone/>
            </a:pPr>
            <a:r>
              <a:rPr lang="it-IT" dirty="0">
                <a:solidFill>
                  <a:schemeClr val="tx1"/>
                </a:solidFill>
              </a:rPr>
              <a:t>Modifica dell’implementazione del DRL del gioco in modo da passare le informazioni sulla posizione dei checkpoint come osservazioni vettoriali (anziché come osservazioni </a:t>
            </a:r>
            <a:r>
              <a:rPr lang="it-IT" dirty="0" err="1">
                <a:solidFill>
                  <a:schemeClr val="tx1"/>
                </a:solidFill>
              </a:rPr>
              <a:t>Raycast</a:t>
            </a:r>
            <a:r>
              <a:rPr lang="it-IT" dirty="0">
                <a:solidFill>
                  <a:schemeClr val="tx1"/>
                </a:solidFill>
              </a:rPr>
              <a:t>), ampliando così il raggio d’azione dello stesso:</a:t>
            </a:r>
          </a:p>
          <a:p>
            <a:pPr marL="0" indent="0">
              <a:spcBef>
                <a:spcPts val="1600"/>
              </a:spcBef>
              <a:buNone/>
            </a:pPr>
            <a:r>
              <a:rPr lang="it-IT" dirty="0">
                <a:solidFill>
                  <a:schemeClr val="tx1"/>
                </a:solidFill>
                <a:latin typeface="+mj-lt"/>
              </a:rPr>
              <a:t>Richieste</a:t>
            </a:r>
            <a:r>
              <a:rPr lang="it-IT" dirty="0">
                <a:solidFill>
                  <a:schemeClr val="tx1"/>
                </a:solidFill>
              </a:rPr>
              <a:t>:</a:t>
            </a:r>
          </a:p>
          <a:p>
            <a:pPr marL="457200" indent="-457200">
              <a:spcBef>
                <a:spcPts val="600"/>
              </a:spcBef>
              <a:buFont typeface="+mj-lt"/>
              <a:buAutoNum type="arabicPeriod"/>
            </a:pPr>
            <a:r>
              <a:rPr lang="it-IT" dirty="0">
                <a:solidFill>
                  <a:schemeClr val="tx1"/>
                </a:solidFill>
              </a:rPr>
              <a:t>Modifica del codice di gioco per adattarlo alla gestione vettoriale dei checkpoint;</a:t>
            </a:r>
          </a:p>
          <a:p>
            <a:pPr marL="457200" indent="-457200">
              <a:spcBef>
                <a:spcPts val="600"/>
              </a:spcBef>
              <a:buFont typeface="+mj-lt"/>
              <a:buAutoNum type="arabicPeriod"/>
            </a:pPr>
            <a:r>
              <a:rPr lang="it-IT" dirty="0">
                <a:solidFill>
                  <a:schemeClr val="tx1"/>
                </a:solidFill>
              </a:rPr>
              <a:t>Scelta degli </a:t>
            </a:r>
            <a:r>
              <a:rPr lang="it-IT" dirty="0" err="1">
                <a:solidFill>
                  <a:schemeClr val="tx1"/>
                </a:solidFill>
              </a:rPr>
              <a:t>Iperparametri</a:t>
            </a:r>
            <a:r>
              <a:rPr lang="it-IT" dirty="0">
                <a:solidFill>
                  <a:schemeClr val="tx1"/>
                </a:solidFill>
              </a:rPr>
              <a:t> di Training;</a:t>
            </a:r>
          </a:p>
          <a:p>
            <a:pPr marL="457200" indent="-457200">
              <a:spcBef>
                <a:spcPts val="600"/>
              </a:spcBef>
              <a:buFont typeface="+mj-lt"/>
              <a:buAutoNum type="arabicPeriod"/>
            </a:pPr>
            <a:r>
              <a:rPr lang="it-IT" dirty="0">
                <a:solidFill>
                  <a:schemeClr val="tx1"/>
                </a:solidFill>
              </a:rPr>
              <a:t>Training ottimizzato dell’agente per avanzare il più possibile nella mappa</a:t>
            </a:r>
          </a:p>
          <a:p>
            <a:pPr marL="457200" indent="-457200">
              <a:spcBef>
                <a:spcPts val="600"/>
              </a:spcBef>
              <a:buFont typeface="+mj-lt"/>
              <a:buAutoNum type="arabicPeriod"/>
            </a:pPr>
            <a:r>
              <a:rPr lang="it-IT" dirty="0">
                <a:solidFill>
                  <a:schemeClr val="tx1"/>
                </a:solidFill>
              </a:rPr>
              <a:t>Analisi comparativa tra i nuovi risultati e quelli della versione precedente</a:t>
            </a:r>
          </a:p>
          <a:p>
            <a:pPr marL="0" indent="0">
              <a:spcBef>
                <a:spcPts val="2200"/>
              </a:spcBef>
              <a:buNone/>
            </a:pPr>
            <a:r>
              <a:rPr lang="it-IT" dirty="0">
                <a:solidFill>
                  <a:schemeClr val="tx1"/>
                </a:solidFill>
                <a:latin typeface="+mj-lt"/>
              </a:rPr>
              <a:t>Strategie:</a:t>
            </a:r>
          </a:p>
          <a:p>
            <a:pPr>
              <a:spcBef>
                <a:spcPts val="600"/>
              </a:spcBef>
            </a:pPr>
            <a:r>
              <a:rPr lang="it-IT" dirty="0">
                <a:solidFill>
                  <a:schemeClr val="tx1"/>
                </a:solidFill>
              </a:rPr>
              <a:t>Creazione di un metodo pubblico ‘</a:t>
            </a:r>
            <a:r>
              <a:rPr lang="it-IT" dirty="0" err="1">
                <a:solidFill>
                  <a:schemeClr val="tx1"/>
                </a:solidFill>
              </a:rPr>
              <a:t>getCheckpoints</a:t>
            </a:r>
            <a:r>
              <a:rPr lang="it-IT" dirty="0">
                <a:solidFill>
                  <a:schemeClr val="tx1"/>
                </a:solidFill>
              </a:rPr>
              <a:t>(indice)’ per ottenere l’istanza del singolo checkpoint incrociato e ricavarne la posizione vettoriale globale tramite la classe ’</a:t>
            </a:r>
            <a:r>
              <a:rPr lang="it-IT" dirty="0" err="1">
                <a:solidFill>
                  <a:schemeClr val="tx1"/>
                </a:solidFill>
              </a:rPr>
              <a:t>Transform</a:t>
            </a:r>
            <a:r>
              <a:rPr lang="it-IT" dirty="0">
                <a:solidFill>
                  <a:schemeClr val="tx1"/>
                </a:solidFill>
              </a:rPr>
              <a:t>’</a:t>
            </a:r>
          </a:p>
          <a:p>
            <a:pPr>
              <a:spcBef>
                <a:spcPts val="600"/>
              </a:spcBef>
            </a:pPr>
            <a:r>
              <a:rPr lang="it-IT" dirty="0" err="1">
                <a:solidFill>
                  <a:schemeClr val="tx1"/>
                </a:solidFill>
              </a:rPr>
              <a:t>Hyperparameter</a:t>
            </a:r>
            <a:r>
              <a:rPr lang="it-IT" dirty="0">
                <a:solidFill>
                  <a:schemeClr val="tx1"/>
                </a:solidFill>
              </a:rPr>
              <a:t> Tuning Automatico (Windows):</a:t>
            </a:r>
          </a:p>
          <a:p>
            <a:pPr lvl="1"/>
            <a:r>
              <a:rPr lang="it-IT" sz="1900" dirty="0">
                <a:solidFill>
                  <a:schemeClr val="tx1"/>
                </a:solidFill>
              </a:rPr>
              <a:t>Strategia di </a:t>
            </a:r>
            <a:r>
              <a:rPr lang="it-IT" sz="1900" dirty="0" err="1">
                <a:solidFill>
                  <a:schemeClr val="tx1"/>
                </a:solidFill>
              </a:rPr>
              <a:t>Grid</a:t>
            </a:r>
            <a:r>
              <a:rPr lang="it-IT" sz="1900" dirty="0">
                <a:solidFill>
                  <a:schemeClr val="tx1"/>
                </a:solidFill>
              </a:rPr>
              <a:t> </a:t>
            </a:r>
            <a:r>
              <a:rPr lang="it-IT" sz="1900" dirty="0" err="1">
                <a:solidFill>
                  <a:schemeClr val="tx1"/>
                </a:solidFill>
              </a:rPr>
              <a:t>Search</a:t>
            </a:r>
            <a:r>
              <a:rPr lang="it-IT" sz="1900" dirty="0">
                <a:solidFill>
                  <a:schemeClr val="tx1"/>
                </a:solidFill>
              </a:rPr>
              <a:t> tramite un </a:t>
            </a:r>
            <a:r>
              <a:rPr lang="it-IT" sz="1900" dirty="0" err="1">
                <a:solidFill>
                  <a:schemeClr val="tx1"/>
                </a:solidFill>
              </a:rPr>
              <a:t>BatchRunner</a:t>
            </a:r>
            <a:r>
              <a:rPr lang="it-IT" sz="1900" dirty="0">
                <a:solidFill>
                  <a:schemeClr val="tx1"/>
                </a:solidFill>
              </a:rPr>
              <a:t> di molteplici file ‘</a:t>
            </a:r>
            <a:r>
              <a:rPr lang="it-IT" sz="1900" dirty="0" err="1">
                <a:solidFill>
                  <a:schemeClr val="tx1"/>
                </a:solidFill>
              </a:rPr>
              <a:t>config.yaml</a:t>
            </a:r>
            <a:r>
              <a:rPr lang="it-IT" sz="1900" dirty="0">
                <a:solidFill>
                  <a:schemeClr val="tx1"/>
                </a:solidFill>
              </a:rPr>
              <a:t>’ per ottenere la combinazione migliore possibile da utilizzare</a:t>
            </a:r>
          </a:p>
          <a:p>
            <a:r>
              <a:rPr lang="it-IT" dirty="0">
                <a:solidFill>
                  <a:schemeClr val="tx1"/>
                </a:solidFill>
              </a:rPr>
              <a:t>Modifica della posizione dei checkpoints nelle tracce</a:t>
            </a:r>
          </a:p>
        </p:txBody>
      </p:sp>
    </p:spTree>
    <p:extLst>
      <p:ext uri="{BB962C8B-B14F-4D97-AF65-F5344CB8AC3E}">
        <p14:creationId xmlns:p14="http://schemas.microsoft.com/office/powerpoint/2010/main" val="3063374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br>
              <a:rPr lang="en-US" sz="6400" kern="1200"/>
            </a:br>
            <a:r>
              <a:rPr lang="en-US" sz="6400"/>
              <a:t>Grazie per l'attenzione</a:t>
            </a:r>
            <a:endParaRPr lang="en-US" sz="6400" kern="1200">
              <a:latin typeface="+mj-lt"/>
            </a:endParaRPr>
          </a:p>
        </p:txBody>
      </p:sp>
      <p:pic>
        <p:nvPicPr>
          <p:cNvPr id="5" name="Picture 4" descr="A screenshot of a video game&#10;&#10;Description automatically generated with medium confidence">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l="4833" r="38918"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7" name="Group 4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48" name="Freeform: Shape 4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1" name="Oval 5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Immagine 3">
            <a:extLst>
              <a:ext uri="{FF2B5EF4-FFF2-40B4-BE49-F238E27FC236}">
                <a16:creationId xmlns:a16="http://schemas.microsoft.com/office/drawing/2014/main" id="{44C492DC-9A8E-99A9-6EB9-DDC375E6C451}"/>
              </a:ext>
            </a:extLst>
          </p:cNvPr>
          <p:cNvPicPr>
            <a:picLocks noChangeAspect="1"/>
          </p:cNvPicPr>
          <p:nvPr/>
        </p:nvPicPr>
        <p:blipFill>
          <a:blip r:embed="rId3"/>
          <a:stretch>
            <a:fillRect/>
          </a:stretch>
        </p:blipFill>
        <p:spPr>
          <a:xfrm>
            <a:off x="549962" y="4662207"/>
            <a:ext cx="1657350" cy="1657350"/>
          </a:xfrm>
          <a:prstGeom prst="rect">
            <a:avLst/>
          </a:prstGeom>
        </p:spPr>
      </p:pic>
    </p:spTree>
    <p:extLst>
      <p:ext uri="{BB962C8B-B14F-4D97-AF65-F5344CB8AC3E}">
        <p14:creationId xmlns:p14="http://schemas.microsoft.com/office/powerpoint/2010/main" val="69842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7" name="Freeform: Shape 3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2" name="Rectangle 4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4" name="Rectangle 4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4335461" cy="2887174"/>
          </a:xfrm>
        </p:spPr>
        <p:txBody>
          <a:bodyPr vert="horz" wrap="square" lIns="0" tIns="0" rIns="0" bIns="0" rtlCol="0" anchor="b" anchorCtr="0">
            <a:normAutofit/>
          </a:bodyPr>
          <a:lstStyle/>
          <a:p>
            <a:pPr>
              <a:lnSpc>
                <a:spcPct val="90000"/>
              </a:lnSpc>
            </a:pPr>
            <a:r>
              <a:rPr lang="en-US" kern="1200">
                <a:solidFill>
                  <a:schemeClr val="tx1"/>
                </a:solidFill>
                <a:latin typeface="+mj-lt"/>
                <a:ea typeface="+mj-ea"/>
                <a:cs typeface="+mj-cs"/>
              </a:rPr>
              <a:t>2 </a:t>
            </a:r>
            <a:br>
              <a:rPr lang="en-US" kern="1200">
                <a:solidFill>
                  <a:schemeClr val="tx1"/>
                </a:solidFill>
                <a:latin typeface="+mj-lt"/>
                <a:ea typeface="+mj-ea"/>
                <a:cs typeface="+mj-cs"/>
              </a:rPr>
            </a:br>
            <a:r>
              <a:rPr lang="en-US" kern="1200">
                <a:solidFill>
                  <a:schemeClr val="tx1"/>
                </a:solidFill>
                <a:latin typeface="+mj-lt"/>
                <a:ea typeface="+mj-ea"/>
                <a:cs typeface="+mj-cs"/>
              </a:rPr>
              <a:t>Tecnologie e Assets utilizzati</a:t>
            </a:r>
            <a:endParaRPr lang="en-US" kern="1200" dirty="0">
              <a:solidFill>
                <a:schemeClr val="tx1"/>
              </a:solidFill>
              <a:latin typeface="+mj-lt"/>
              <a:ea typeface="+mj-ea"/>
              <a:cs typeface="+mj-cs"/>
            </a:endParaRPr>
          </a:p>
        </p:txBody>
      </p:sp>
      <p:sp>
        <p:nvSpPr>
          <p:cNvPr id="46" name="Rectangle 4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67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E1D7-F832-CD7E-FB4D-679E5A933929}"/>
              </a:ext>
            </a:extLst>
          </p:cNvPr>
          <p:cNvSpPr>
            <a:spLocks noGrp="1"/>
          </p:cNvSpPr>
          <p:nvPr>
            <p:ph type="title"/>
          </p:nvPr>
        </p:nvSpPr>
        <p:spPr/>
        <p:txBody>
          <a:bodyPr/>
          <a:lstStyle/>
          <a:p>
            <a:r>
              <a:rPr lang="it-IT" dirty="0"/>
              <a:t>Strumenti e tecnologie utilizzate</a:t>
            </a:r>
          </a:p>
        </p:txBody>
      </p:sp>
      <p:sp>
        <p:nvSpPr>
          <p:cNvPr id="3" name="Content Placeholder 2">
            <a:extLst>
              <a:ext uri="{FF2B5EF4-FFF2-40B4-BE49-F238E27FC236}">
                <a16:creationId xmlns:a16="http://schemas.microsoft.com/office/drawing/2014/main" id="{88BCBCDF-0717-866E-6DE1-7419AD6A2F9D}"/>
              </a:ext>
            </a:extLst>
          </p:cNvPr>
          <p:cNvSpPr>
            <a:spLocks noGrp="1"/>
          </p:cNvSpPr>
          <p:nvPr>
            <p:ph idx="1"/>
          </p:nvPr>
        </p:nvSpPr>
        <p:spPr>
          <a:xfrm>
            <a:off x="550862" y="1717605"/>
            <a:ext cx="11090274" cy="4375219"/>
          </a:xfrm>
        </p:spPr>
        <p:txBody>
          <a:bodyPr vert="horz" wrap="square" lIns="0" tIns="0" rIns="0" bIns="0" rtlCol="0" anchor="t">
            <a:normAutofit fontScale="70000" lnSpcReduction="20000"/>
          </a:bodyPr>
          <a:lstStyle/>
          <a:p>
            <a:pPr marL="0" indent="0">
              <a:buNone/>
            </a:pPr>
            <a:r>
              <a:rPr lang="it-IT" dirty="0">
                <a:solidFill>
                  <a:schemeClr val="tx1"/>
                </a:solidFill>
              </a:rPr>
              <a:t>Strumenti utilizzati:</a:t>
            </a:r>
          </a:p>
          <a:p>
            <a:pPr>
              <a:spcBef>
                <a:spcPts val="600"/>
              </a:spcBef>
            </a:pPr>
            <a:r>
              <a:rPr lang="it-IT" dirty="0" err="1">
                <a:solidFill>
                  <a:schemeClr val="tx1"/>
                </a:solidFill>
              </a:rPr>
              <a:t>Unity</a:t>
            </a:r>
            <a:r>
              <a:rPr lang="it-IT" dirty="0">
                <a:solidFill>
                  <a:schemeClr val="tx1"/>
                </a:solidFill>
              </a:rPr>
              <a:t> 2021.3.2f1</a:t>
            </a:r>
          </a:p>
          <a:p>
            <a:pPr>
              <a:spcBef>
                <a:spcPts val="600"/>
              </a:spcBef>
            </a:pPr>
            <a:r>
              <a:rPr lang="it-IT" dirty="0" err="1">
                <a:solidFill>
                  <a:schemeClr val="tx1"/>
                </a:solidFill>
              </a:rPr>
              <a:t>JetBrains</a:t>
            </a:r>
            <a:r>
              <a:rPr lang="it-IT" dirty="0">
                <a:solidFill>
                  <a:schemeClr val="tx1"/>
                </a:solidFill>
              </a:rPr>
              <a:t> Rider, Visual Studio, </a:t>
            </a:r>
            <a:r>
              <a:rPr lang="it-IT" dirty="0" err="1">
                <a:solidFill>
                  <a:schemeClr val="tx1"/>
                </a:solidFill>
              </a:rPr>
              <a:t>Geany</a:t>
            </a:r>
            <a:endParaRPr lang="it-IT" dirty="0">
              <a:solidFill>
                <a:schemeClr val="tx1"/>
              </a:solidFill>
            </a:endParaRPr>
          </a:p>
          <a:p>
            <a:pPr marL="0" indent="0">
              <a:spcBef>
                <a:spcPts val="2200"/>
              </a:spcBef>
              <a:buNone/>
            </a:pPr>
            <a:r>
              <a:rPr lang="it-IT" dirty="0">
                <a:solidFill>
                  <a:schemeClr val="tx1"/>
                </a:solidFill>
              </a:rPr>
              <a:t>Tecnologie utilizzate:</a:t>
            </a:r>
          </a:p>
          <a:p>
            <a:pPr>
              <a:spcBef>
                <a:spcPts val="600"/>
              </a:spcBef>
            </a:pPr>
            <a:r>
              <a:rPr lang="it-IT" dirty="0">
                <a:solidFill>
                  <a:schemeClr val="tx1"/>
                </a:solidFill>
              </a:rPr>
              <a:t>Linguaggio C# attraverso una logica di gestione a classi (istanze di checkpoint gestite attraverso liste, e metodi per ricavare le posizioni dei checkpoint)</a:t>
            </a:r>
          </a:p>
          <a:p>
            <a:pPr marL="0" indent="0">
              <a:spcBef>
                <a:spcPts val="2200"/>
              </a:spcBef>
              <a:buNone/>
            </a:pPr>
            <a:r>
              <a:rPr lang="it-IT" dirty="0">
                <a:solidFill>
                  <a:schemeClr val="tx1"/>
                </a:solidFill>
              </a:rPr>
              <a:t>Assets utilizzati:</a:t>
            </a:r>
          </a:p>
          <a:p>
            <a:pPr>
              <a:spcBef>
                <a:spcPts val="600"/>
              </a:spcBef>
            </a:pPr>
            <a:r>
              <a:rPr lang="it-IT" dirty="0">
                <a:solidFill>
                  <a:schemeClr val="tx1"/>
                </a:solidFill>
              </a:rPr>
              <a:t>ML-Agents Toolkit: </a:t>
            </a:r>
            <a:r>
              <a:rPr lang="it-IT" dirty="0">
                <a:solidFill>
                  <a:schemeClr val="tx1"/>
                </a:solidFill>
                <a:hlinkClick r:id="rId3"/>
              </a:rPr>
              <a:t>https://github.com/Unity-Technologies/ml-agents</a:t>
            </a:r>
            <a:endParaRPr lang="it-IT" dirty="0">
              <a:solidFill>
                <a:schemeClr val="tx1"/>
              </a:solidFill>
            </a:endParaRPr>
          </a:p>
          <a:p>
            <a:pPr>
              <a:spcBef>
                <a:spcPts val="600"/>
              </a:spcBef>
            </a:pPr>
            <a:r>
              <a:rPr lang="it-IT" dirty="0">
                <a:solidFill>
                  <a:schemeClr val="tx1"/>
                </a:solidFill>
              </a:rPr>
              <a:t>Script &amp; Packages: </a:t>
            </a:r>
            <a:r>
              <a:rPr lang="it-IT" dirty="0">
                <a:solidFill>
                  <a:schemeClr val="tx1"/>
                </a:solidFill>
                <a:hlinkClick r:id="rId4" invalidUrl="https:///"/>
              </a:rPr>
              <a:t>https://</a:t>
            </a:r>
            <a:r>
              <a:rPr lang="it-IT" dirty="0">
                <a:solidFill>
                  <a:schemeClr val="accent5">
                    <a:lumMod val="75000"/>
                  </a:schemeClr>
                </a:solidFill>
                <a:hlinkClick r:id="rId5">
                  <a:extLst>
                    <a:ext uri="{A12FA001-AC4F-418D-AE19-62706E023703}">
                      <ahyp:hlinkClr xmlns:ahyp="http://schemas.microsoft.com/office/drawing/2018/hyperlinkcolor" val="tx"/>
                    </a:ext>
                  </a:extLst>
                </a:hlinkClick>
              </a:rPr>
              <a:t>github.com/EmaBal</a:t>
            </a:r>
            <a:r>
              <a:rPr lang="it-IT" dirty="0">
                <a:solidFill>
                  <a:schemeClr val="tx1"/>
                </a:solidFill>
                <a:hlinkClick r:id="rId5"/>
              </a:rPr>
              <a:t>/RR-RL</a:t>
            </a:r>
            <a:endParaRPr lang="it-IT" dirty="0">
              <a:solidFill>
                <a:schemeClr val="tx1"/>
              </a:solidFill>
            </a:endParaRPr>
          </a:p>
          <a:p>
            <a:pPr>
              <a:spcBef>
                <a:spcPts val="600"/>
              </a:spcBef>
            </a:pPr>
            <a:r>
              <a:rPr lang="it-IT" dirty="0" err="1">
                <a:solidFill>
                  <a:schemeClr val="tx1"/>
                </a:solidFill>
              </a:rPr>
              <a:t>Prefabs</a:t>
            </a:r>
            <a:r>
              <a:rPr lang="it-IT" dirty="0">
                <a:solidFill>
                  <a:schemeClr val="tx1"/>
                </a:solidFill>
              </a:rPr>
              <a:t>: </a:t>
            </a:r>
            <a:r>
              <a:rPr lang="it-IT" dirty="0">
                <a:solidFill>
                  <a:schemeClr val="tx1"/>
                </a:solidFill>
                <a:hlinkClick r:id="rId6"/>
              </a:rPr>
              <a:t>https://bayat.itch.io/platform-game-assets</a:t>
            </a:r>
            <a:endParaRPr lang="it-IT" dirty="0">
              <a:solidFill>
                <a:schemeClr val="tx1"/>
              </a:solidFill>
            </a:endParaRPr>
          </a:p>
          <a:p>
            <a:pPr>
              <a:spcBef>
                <a:spcPts val="600"/>
              </a:spcBef>
            </a:pPr>
            <a:endParaRPr lang="it-IT" dirty="0">
              <a:solidFill>
                <a:schemeClr val="tx1"/>
              </a:solidFill>
            </a:endParaRPr>
          </a:p>
          <a:p>
            <a:endParaRPr lang="it-IT" dirty="0">
              <a:solidFill>
                <a:schemeClr val="tx1"/>
              </a:solidFill>
            </a:endParaRPr>
          </a:p>
        </p:txBody>
      </p:sp>
      <p:pic>
        <p:nvPicPr>
          <p:cNvPr id="2050" name="Picture 2" descr="Risultati immagini per geany">
            <a:extLst>
              <a:ext uri="{FF2B5EF4-FFF2-40B4-BE49-F238E27FC236}">
                <a16:creationId xmlns:a16="http://schemas.microsoft.com/office/drawing/2014/main" id="{7C9BEE2A-4BDB-1EDD-140B-1627A71935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7709" y="2123669"/>
            <a:ext cx="772026" cy="7720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isultati immagini per visual studio">
            <a:extLst>
              <a:ext uri="{FF2B5EF4-FFF2-40B4-BE49-F238E27FC236}">
                <a16:creationId xmlns:a16="http://schemas.microsoft.com/office/drawing/2014/main" id="{E67C4E6D-154C-6438-377D-B72A2888C9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5298" y="2123669"/>
            <a:ext cx="742971" cy="772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FC57085-297B-9B08-9A7D-74C5F88AF9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3832" y="2123669"/>
            <a:ext cx="772026" cy="7720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s'è Unity 3D ? - Innovaformazione - Informatica specialistica">
            <a:extLst>
              <a:ext uri="{FF2B5EF4-FFF2-40B4-BE49-F238E27FC236}">
                <a16:creationId xmlns:a16="http://schemas.microsoft.com/office/drawing/2014/main" id="{C7C163A3-3CFF-8E83-B4A5-1B13299456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1518" y="1829174"/>
            <a:ext cx="1766970" cy="588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6F8B8B-8C90-8C8E-AF3C-045E6DC84D7F}"/>
              </a:ext>
            </a:extLst>
          </p:cNvPr>
          <p:cNvPicPr>
            <a:picLocks noChangeAspect="1"/>
          </p:cNvPicPr>
          <p:nvPr/>
        </p:nvPicPr>
        <p:blipFill>
          <a:blip r:embed="rId11"/>
          <a:stretch>
            <a:fillRect/>
          </a:stretch>
        </p:blipFill>
        <p:spPr>
          <a:xfrm>
            <a:off x="7831026" y="4656221"/>
            <a:ext cx="4187670" cy="2042263"/>
          </a:xfrm>
          <a:prstGeom prst="rect">
            <a:avLst/>
          </a:prstGeom>
        </p:spPr>
      </p:pic>
      <p:sp>
        <p:nvSpPr>
          <p:cNvPr id="5" name="TextBox 4">
            <a:extLst>
              <a:ext uri="{FF2B5EF4-FFF2-40B4-BE49-F238E27FC236}">
                <a16:creationId xmlns:a16="http://schemas.microsoft.com/office/drawing/2014/main" id="{80DC66D5-30B6-CC0A-7BF7-FA35F5CB49BD}"/>
              </a:ext>
            </a:extLst>
          </p:cNvPr>
          <p:cNvSpPr txBox="1"/>
          <p:nvPr/>
        </p:nvSpPr>
        <p:spPr>
          <a:xfrm>
            <a:off x="10130351" y="4450559"/>
            <a:ext cx="1974437" cy="369332"/>
          </a:xfrm>
          <a:prstGeom prst="rect">
            <a:avLst/>
          </a:prstGeom>
          <a:noFill/>
        </p:spPr>
        <p:txBody>
          <a:bodyPr wrap="square" rtlCol="0">
            <a:spAutoFit/>
          </a:bodyPr>
          <a:lstStyle/>
          <a:p>
            <a:r>
              <a:rPr lang="it-IT" dirty="0" err="1"/>
              <a:t>Prefabs</a:t>
            </a:r>
            <a:r>
              <a:rPr lang="it-IT" dirty="0"/>
              <a:t> </a:t>
            </a:r>
            <a:r>
              <a:rPr lang="it-IT" dirty="0" err="1"/>
              <a:t>example</a:t>
            </a:r>
            <a:endParaRPr lang="it-IT" dirty="0"/>
          </a:p>
        </p:txBody>
      </p:sp>
    </p:spTree>
    <p:extLst>
      <p:ext uri="{BB962C8B-B14F-4D97-AF65-F5344CB8AC3E}">
        <p14:creationId xmlns:p14="http://schemas.microsoft.com/office/powerpoint/2010/main" val="158140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4064680" cy="2887174"/>
          </a:xfrm>
        </p:spPr>
        <p:txBody>
          <a:bodyPr vert="horz" wrap="square" lIns="0" tIns="0" rIns="0" bIns="0" rtlCol="0" anchor="b" anchorCtr="0">
            <a:normAutofit/>
          </a:bodyPr>
          <a:lstStyle/>
          <a:p>
            <a:r>
              <a:rPr lang="en-US" kern="1200" dirty="0">
                <a:solidFill>
                  <a:schemeClr val="tx1"/>
                </a:solidFill>
                <a:latin typeface="+mj-lt"/>
                <a:ea typeface="+mj-ea"/>
                <a:cs typeface="+mj-cs"/>
              </a:rPr>
              <a:t>3 </a:t>
            </a:r>
            <a:br>
              <a:rPr lang="en-US" kern="1200" dirty="0">
                <a:solidFill>
                  <a:schemeClr val="tx1"/>
                </a:solidFill>
                <a:latin typeface="+mj-lt"/>
                <a:ea typeface="+mj-ea"/>
                <a:cs typeface="+mj-cs"/>
              </a:rPr>
            </a:br>
            <a:r>
              <a:rPr lang="en-US" kern="1200" dirty="0" err="1">
                <a:solidFill>
                  <a:schemeClr val="tx1"/>
                </a:solidFill>
                <a:latin typeface="+mj-lt"/>
                <a:ea typeface="+mj-ea"/>
                <a:cs typeface="+mj-cs"/>
              </a:rPr>
              <a:t>Caratteristiche</a:t>
            </a:r>
            <a:r>
              <a:rPr lang="en-US" kern="1200" dirty="0">
                <a:solidFill>
                  <a:schemeClr val="tx1"/>
                </a:solidFill>
                <a:latin typeface="+mj-lt"/>
                <a:ea typeface="+mj-ea"/>
                <a:cs typeface="+mj-cs"/>
              </a:rPr>
              <a:t> del </a:t>
            </a:r>
            <a:r>
              <a:rPr lang="en-US" kern="1200" dirty="0" err="1">
                <a:solidFill>
                  <a:schemeClr val="tx1"/>
                </a:solidFill>
                <a:latin typeface="+mj-lt"/>
                <a:ea typeface="+mj-ea"/>
                <a:cs typeface="+mj-cs"/>
              </a:rPr>
              <a:t>gioco</a:t>
            </a:r>
            <a:endParaRPr lang="en-US" kern="1200" dirty="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580363"/>
            <a:ext cx="9857028" cy="1333055"/>
          </a:xfrm>
        </p:spPr>
        <p:txBody>
          <a:bodyPr wrap="square" anchor="t">
            <a:normAutofit/>
          </a:bodyPr>
          <a:lstStyle/>
          <a:p>
            <a:pPr>
              <a:lnSpc>
                <a:spcPct val="90000"/>
              </a:lnSpc>
            </a:pPr>
            <a:r>
              <a:rPr lang="it-IT" sz="4100" dirty="0"/>
              <a:t>Componenti principali &amp; Avvio del gioco</a:t>
            </a:r>
          </a:p>
        </p:txBody>
      </p:sp>
      <p:grpSp>
        <p:nvGrpSpPr>
          <p:cNvPr id="27" name="Group 16">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28" name="Freeform: Shape 17">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18">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7" name="Picture 6" descr="Graphical user interface, application&#10;&#10;Description automatically generated">
            <a:extLst>
              <a:ext uri="{FF2B5EF4-FFF2-40B4-BE49-F238E27FC236}">
                <a16:creationId xmlns:a16="http://schemas.microsoft.com/office/drawing/2014/main" id="{BA903827-BC3F-F82C-A712-0BAA0C61415D}"/>
              </a:ext>
            </a:extLst>
          </p:cNvPr>
          <p:cNvPicPr>
            <a:picLocks noChangeAspect="1"/>
          </p:cNvPicPr>
          <p:nvPr/>
        </p:nvPicPr>
        <p:blipFill>
          <a:blip r:embed="rId2"/>
          <a:stretch>
            <a:fillRect/>
          </a:stretch>
        </p:blipFill>
        <p:spPr>
          <a:xfrm>
            <a:off x="550862" y="1442942"/>
            <a:ext cx="4643807" cy="3404623"/>
          </a:xfrm>
          <a:custGeom>
            <a:avLst/>
            <a:gdLst/>
            <a:ahLst/>
            <a:cxnLst/>
            <a:rect l="l" t="t" r="r" b="b"/>
            <a:pathLst>
              <a:path w="2887200" h="3779838">
                <a:moveTo>
                  <a:pt x="0" y="0"/>
                </a:moveTo>
                <a:lnTo>
                  <a:pt x="2887200" y="0"/>
                </a:lnTo>
                <a:lnTo>
                  <a:pt x="2887200" y="3779838"/>
                </a:lnTo>
                <a:lnTo>
                  <a:pt x="0" y="3779838"/>
                </a:lnTo>
                <a:close/>
              </a:path>
            </a:pathLst>
          </a:custGeom>
        </p:spPr>
      </p:pic>
      <p:pic>
        <p:nvPicPr>
          <p:cNvPr id="8" name="Picture 7">
            <a:extLst>
              <a:ext uri="{FF2B5EF4-FFF2-40B4-BE49-F238E27FC236}">
                <a16:creationId xmlns:a16="http://schemas.microsoft.com/office/drawing/2014/main" id="{3713FCCB-EB60-FB72-EDAF-AB2B07D313C9}"/>
              </a:ext>
            </a:extLst>
          </p:cNvPr>
          <p:cNvPicPr>
            <a:picLocks noChangeAspect="1"/>
          </p:cNvPicPr>
          <p:nvPr/>
        </p:nvPicPr>
        <p:blipFill>
          <a:blip r:embed="rId3"/>
          <a:stretch>
            <a:fillRect/>
          </a:stretch>
        </p:blipFill>
        <p:spPr>
          <a:xfrm>
            <a:off x="1137617" y="4956313"/>
            <a:ext cx="3984309" cy="1792939"/>
          </a:xfrm>
          <a:custGeom>
            <a:avLst/>
            <a:gdLst/>
            <a:ahLst/>
            <a:cxnLst/>
            <a:rect l="l" t="t" r="r" b="b"/>
            <a:pathLst>
              <a:path w="2887200" h="3779838">
                <a:moveTo>
                  <a:pt x="0" y="0"/>
                </a:moveTo>
                <a:lnTo>
                  <a:pt x="2887200" y="0"/>
                </a:lnTo>
                <a:lnTo>
                  <a:pt x="2887200" y="3779838"/>
                </a:lnTo>
                <a:lnTo>
                  <a:pt x="0" y="3779838"/>
                </a:lnTo>
                <a:close/>
              </a:path>
            </a:pathLst>
          </a:custGeom>
        </p:spPr>
      </p:pic>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6268576" y="1705637"/>
            <a:ext cx="5518535" cy="4572000"/>
          </a:xfrm>
        </p:spPr>
        <p:txBody>
          <a:bodyPr anchor="t">
            <a:normAutofit/>
          </a:bodyPr>
          <a:lstStyle/>
          <a:p>
            <a:pPr marL="0" indent="0">
              <a:lnSpc>
                <a:spcPct val="100000"/>
              </a:lnSpc>
              <a:buNone/>
            </a:pPr>
            <a:r>
              <a:rPr lang="it-IT" dirty="0">
                <a:solidFill>
                  <a:schemeClr val="tx1"/>
                </a:solidFill>
              </a:rPr>
              <a:t>Le 2 scene principali sono:</a:t>
            </a:r>
          </a:p>
          <a:p>
            <a:pPr>
              <a:lnSpc>
                <a:spcPct val="100000"/>
              </a:lnSpc>
              <a:spcBef>
                <a:spcPts val="2200"/>
              </a:spcBef>
            </a:pPr>
            <a:r>
              <a:rPr lang="it-IT" dirty="0">
                <a:solidFill>
                  <a:schemeClr val="tx1"/>
                </a:solidFill>
              </a:rPr>
              <a:t>Creation:</a:t>
            </a:r>
          </a:p>
          <a:p>
            <a:pPr lvl="1">
              <a:lnSpc>
                <a:spcPct val="100000"/>
              </a:lnSpc>
            </a:pPr>
            <a:r>
              <a:rPr lang="it-IT" dirty="0">
                <a:solidFill>
                  <a:schemeClr val="tx1"/>
                </a:solidFill>
              </a:rPr>
              <a:t>Simula la creazione di un percorso completo con tutte le tracce, per favorire l’utente nella comprensione di un ipotetico percorso d’esempio</a:t>
            </a:r>
          </a:p>
          <a:p>
            <a:pPr>
              <a:lnSpc>
                <a:spcPct val="100000"/>
              </a:lnSpc>
              <a:spcBef>
                <a:spcPts val="2200"/>
              </a:spcBef>
            </a:pPr>
            <a:r>
              <a:rPr lang="it-IT" dirty="0">
                <a:solidFill>
                  <a:schemeClr val="tx1"/>
                </a:solidFill>
              </a:rPr>
              <a:t>Play:</a:t>
            </a:r>
          </a:p>
          <a:p>
            <a:pPr lvl="1">
              <a:lnSpc>
                <a:spcPct val="100000"/>
              </a:lnSpc>
            </a:pPr>
            <a:r>
              <a:rPr lang="it-IT" dirty="0">
                <a:solidFill>
                  <a:schemeClr val="tx1"/>
                </a:solidFill>
              </a:rPr>
              <a:t>Scena da selezionare per iniziare il gioco, la quale inizializza tutte le classi e fa partire l’esecuzione non appena l’utente preme il tasto ‘Play’ di </a:t>
            </a:r>
            <a:r>
              <a:rPr lang="it-IT" dirty="0" err="1">
                <a:solidFill>
                  <a:schemeClr val="tx1"/>
                </a:solidFill>
              </a:rPr>
              <a:t>Unity</a:t>
            </a:r>
            <a:r>
              <a:rPr lang="it-IT" dirty="0">
                <a:solidFill>
                  <a:schemeClr val="tx1"/>
                </a:solidFill>
              </a:rPr>
              <a:t>  (sia in modalità di Inferenza, che Euristica, che di addestramento)</a:t>
            </a:r>
          </a:p>
        </p:txBody>
      </p:sp>
      <p:cxnSp>
        <p:nvCxnSpPr>
          <p:cNvPr id="10" name="Straight Arrow Connector 9">
            <a:extLst>
              <a:ext uri="{FF2B5EF4-FFF2-40B4-BE49-F238E27FC236}">
                <a16:creationId xmlns:a16="http://schemas.microsoft.com/office/drawing/2014/main" id="{9F16EC64-A9FC-2816-A548-B2FB6F92E3D1}"/>
              </a:ext>
            </a:extLst>
          </p:cNvPr>
          <p:cNvCxnSpPr>
            <a:cxnSpLocks/>
          </p:cNvCxnSpPr>
          <p:nvPr/>
        </p:nvCxnSpPr>
        <p:spPr>
          <a:xfrm flipH="1">
            <a:off x="4174435" y="3429000"/>
            <a:ext cx="740604" cy="163333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3AEEFF-8F77-8149-C891-E023CB5DD766}"/>
              </a:ext>
            </a:extLst>
          </p:cNvPr>
          <p:cNvSpPr txBox="1"/>
          <p:nvPr/>
        </p:nvSpPr>
        <p:spPr>
          <a:xfrm>
            <a:off x="2981380" y="6526627"/>
            <a:ext cx="2213289" cy="276999"/>
          </a:xfrm>
          <a:prstGeom prst="rect">
            <a:avLst/>
          </a:prstGeom>
          <a:noFill/>
          <a:ln>
            <a:solidFill>
              <a:schemeClr val="tx1"/>
            </a:solidFill>
          </a:ln>
        </p:spPr>
        <p:txBody>
          <a:bodyPr wrap="square" rtlCol="0">
            <a:spAutoFit/>
          </a:bodyPr>
          <a:lstStyle/>
          <a:p>
            <a:r>
              <a:rPr lang="it-IT" sz="1200" dirty="0"/>
              <a:t>Schermata di avvio del gioco</a:t>
            </a:r>
          </a:p>
        </p:txBody>
      </p:sp>
      <p:sp>
        <p:nvSpPr>
          <p:cNvPr id="30" name="TextBox 29">
            <a:extLst>
              <a:ext uri="{FF2B5EF4-FFF2-40B4-BE49-F238E27FC236}">
                <a16:creationId xmlns:a16="http://schemas.microsoft.com/office/drawing/2014/main" id="{C1E3E35A-ACAE-0963-6D54-C996238B5996}"/>
              </a:ext>
            </a:extLst>
          </p:cNvPr>
          <p:cNvSpPr txBox="1"/>
          <p:nvPr/>
        </p:nvSpPr>
        <p:spPr>
          <a:xfrm>
            <a:off x="4104694" y="1250068"/>
            <a:ext cx="1186390" cy="276999"/>
          </a:xfrm>
          <a:prstGeom prst="rect">
            <a:avLst/>
          </a:prstGeom>
          <a:noFill/>
          <a:ln>
            <a:solidFill>
              <a:schemeClr val="tx1"/>
            </a:solidFill>
          </a:ln>
        </p:spPr>
        <p:txBody>
          <a:bodyPr wrap="square" rtlCol="0">
            <a:spAutoFit/>
          </a:bodyPr>
          <a:lstStyle/>
          <a:p>
            <a:r>
              <a:rPr lang="it-IT" sz="1200" dirty="0"/>
              <a:t>Project Assets</a:t>
            </a:r>
          </a:p>
        </p:txBody>
      </p:sp>
    </p:spTree>
    <p:extLst>
      <p:ext uri="{BB962C8B-B14F-4D97-AF65-F5344CB8AC3E}">
        <p14:creationId xmlns:p14="http://schemas.microsoft.com/office/powerpoint/2010/main" val="183550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419C-53F0-04DE-2B8F-AC0F9D321950}"/>
              </a:ext>
            </a:extLst>
          </p:cNvPr>
          <p:cNvSpPr>
            <a:spLocks noGrp="1"/>
          </p:cNvSpPr>
          <p:nvPr>
            <p:ph type="title"/>
          </p:nvPr>
        </p:nvSpPr>
        <p:spPr>
          <a:xfrm>
            <a:off x="110964" y="2380651"/>
            <a:ext cx="3670383" cy="2635130"/>
          </a:xfrm>
        </p:spPr>
        <p:txBody>
          <a:bodyPr>
            <a:normAutofit/>
          </a:bodyPr>
          <a:lstStyle/>
          <a:p>
            <a:r>
              <a:rPr lang="it-IT" dirty="0"/>
              <a:t>Diagramma </a:t>
            </a:r>
            <a:br>
              <a:rPr lang="it-IT" dirty="0"/>
            </a:br>
            <a:r>
              <a:rPr lang="it-IT" dirty="0"/>
              <a:t>delle </a:t>
            </a:r>
            <a:br>
              <a:rPr lang="it-IT" dirty="0"/>
            </a:br>
            <a:r>
              <a:rPr lang="it-IT" dirty="0"/>
              <a:t>classi del RL</a:t>
            </a:r>
          </a:p>
        </p:txBody>
      </p:sp>
      <p:pic>
        <p:nvPicPr>
          <p:cNvPr id="4" name="Immagine 4">
            <a:extLst>
              <a:ext uri="{FF2B5EF4-FFF2-40B4-BE49-F238E27FC236}">
                <a16:creationId xmlns:a16="http://schemas.microsoft.com/office/drawing/2014/main" id="{29740B4C-0C1C-1999-3FB6-F274F5319A89}"/>
              </a:ext>
            </a:extLst>
          </p:cNvPr>
          <p:cNvPicPr>
            <a:picLocks noChangeAspect="1"/>
          </p:cNvPicPr>
          <p:nvPr/>
        </p:nvPicPr>
        <p:blipFill rotWithShape="1">
          <a:blip r:embed="rId2"/>
          <a:srcRect l="59" r="59"/>
          <a:stretch/>
        </p:blipFill>
        <p:spPr>
          <a:xfrm>
            <a:off x="1823300" y="-79219"/>
            <a:ext cx="7148342" cy="6942235"/>
          </a:xfrm>
          <a:prstGeom prst="rect">
            <a:avLst/>
          </a:prstGeom>
        </p:spPr>
      </p:pic>
      <p:pic>
        <p:nvPicPr>
          <p:cNvPr id="5" name="Immagine 5" descr="Immagine che contiene testo&#10;&#10;Descrizione generata automaticamente">
            <a:extLst>
              <a:ext uri="{FF2B5EF4-FFF2-40B4-BE49-F238E27FC236}">
                <a16:creationId xmlns:a16="http://schemas.microsoft.com/office/drawing/2014/main" id="{C0F5EBD6-43A0-79CB-F0E5-AB3A1C0237B6}"/>
              </a:ext>
            </a:extLst>
          </p:cNvPr>
          <p:cNvPicPr>
            <a:picLocks noChangeAspect="1"/>
          </p:cNvPicPr>
          <p:nvPr/>
        </p:nvPicPr>
        <p:blipFill>
          <a:blip r:embed="rId3"/>
          <a:stretch>
            <a:fillRect/>
          </a:stretch>
        </p:blipFill>
        <p:spPr>
          <a:xfrm>
            <a:off x="9137504" y="27171"/>
            <a:ext cx="2534694" cy="7088498"/>
          </a:xfrm>
          <a:prstGeom prst="rect">
            <a:avLst/>
          </a:prstGeom>
        </p:spPr>
      </p:pic>
    </p:spTree>
    <p:extLst>
      <p:ext uri="{BB962C8B-B14F-4D97-AF65-F5344CB8AC3E}">
        <p14:creationId xmlns:p14="http://schemas.microsoft.com/office/powerpoint/2010/main" val="904256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72250" y="1462625"/>
            <a:ext cx="3279200" cy="816503"/>
          </a:xfrm>
        </p:spPr>
        <p:txBody>
          <a:bodyPr>
            <a:noAutofit/>
          </a:bodyPr>
          <a:lstStyle/>
          <a:p>
            <a:r>
              <a:rPr lang="it-IT" sz="4000" dirty="0"/>
              <a:t>Diagramma delle sequenze del RL </a:t>
            </a:r>
          </a:p>
        </p:txBody>
      </p:sp>
      <p:pic>
        <p:nvPicPr>
          <p:cNvPr id="4" name="Immagine 4">
            <a:extLst>
              <a:ext uri="{FF2B5EF4-FFF2-40B4-BE49-F238E27FC236}">
                <a16:creationId xmlns:a16="http://schemas.microsoft.com/office/drawing/2014/main" id="{FC8ECAA3-5174-0E96-7F96-644FE57E34A8}"/>
              </a:ext>
            </a:extLst>
          </p:cNvPr>
          <p:cNvPicPr>
            <a:picLocks noChangeAspect="1"/>
          </p:cNvPicPr>
          <p:nvPr/>
        </p:nvPicPr>
        <p:blipFill>
          <a:blip r:embed="rId2"/>
          <a:stretch>
            <a:fillRect/>
          </a:stretch>
        </p:blipFill>
        <p:spPr>
          <a:xfrm>
            <a:off x="3444334" y="59580"/>
            <a:ext cx="8579964" cy="6647364"/>
          </a:xfrm>
          <a:prstGeom prst="rect">
            <a:avLst/>
          </a:prstGeom>
        </p:spPr>
      </p:pic>
    </p:spTree>
    <p:extLst>
      <p:ext uri="{BB962C8B-B14F-4D97-AF65-F5344CB8AC3E}">
        <p14:creationId xmlns:p14="http://schemas.microsoft.com/office/powerpoint/2010/main" val="3292985411"/>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1B2430"/>
      </a:dk2>
      <a:lt2>
        <a:srgbClr val="F1F3F0"/>
      </a:lt2>
      <a:accent1>
        <a:srgbClr val="D42BE5"/>
      </a:accent1>
      <a:accent2>
        <a:srgbClr val="7519D3"/>
      </a:accent2>
      <a:accent3>
        <a:srgbClr val="3D2FE5"/>
      </a:accent3>
      <a:accent4>
        <a:srgbClr val="1958D3"/>
      </a:accent4>
      <a:accent5>
        <a:srgbClr val="2BB8E5"/>
      </a:accent5>
      <a:accent6>
        <a:srgbClr val="17C1A4"/>
      </a:accent6>
      <a:hlink>
        <a:srgbClr val="3F8ABF"/>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1650</TotalTime>
  <Words>1959</Words>
  <Application>Microsoft Macintosh PowerPoint</Application>
  <PresentationFormat>Widescreen</PresentationFormat>
  <Paragraphs>390</Paragraphs>
  <Slides>30</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Avenir Next LT Pro</vt:lpstr>
      <vt:lpstr>Calibri</vt:lpstr>
      <vt:lpstr>Wingdings</vt:lpstr>
      <vt:lpstr>3DFloatVTI</vt:lpstr>
      <vt:lpstr>PowerPoint Presentation</vt:lpstr>
      <vt:lpstr>1  Introduzione</vt:lpstr>
      <vt:lpstr>Obiettivi del progetto </vt:lpstr>
      <vt:lpstr>2  Tecnologie e Assets utilizzati</vt:lpstr>
      <vt:lpstr>Strumenti e tecnologie utilizzate</vt:lpstr>
      <vt:lpstr>3  Caratteristiche del gioco</vt:lpstr>
      <vt:lpstr>Componenti principali &amp; Avvio del gioco</vt:lpstr>
      <vt:lpstr>Diagramma  delle  classi del RL</vt:lpstr>
      <vt:lpstr>Diagramma delle sequenze del RL </vt:lpstr>
      <vt:lpstr>Scena del gioco</vt:lpstr>
      <vt:lpstr>4  Implementazione codice</vt:lpstr>
      <vt:lpstr>Task realizzati</vt:lpstr>
      <vt:lpstr>1 - Creazione di un Layer univoco da assegnare al prefab del Checkpoint singolo, per rimuoverlo dal rilevamento del RayCast  </vt:lpstr>
      <vt:lpstr>1 - Creazione di un Layer univoco da assegnare al prefab del Checkpoint singolo, per rimuoverlo dal rilevamento del RayCast  </vt:lpstr>
      <vt:lpstr>2 - Implementazione di un metodo pubblico getCheckpoints() nella classe TrackCheckpoints  </vt:lpstr>
      <vt:lpstr>2 - Implementazione di un metodo pubblico getCheckpoints() nella classe TrackCheckpoints  </vt:lpstr>
      <vt:lpstr>3 - Logica di gestione delle posizioni vettoriali e generazione di checkpoint ‘astratti’  </vt:lpstr>
      <vt:lpstr>4 - Modifica della posizione x dei primi checkpoint di ogni traccia  </vt:lpstr>
      <vt:lpstr>5 - Modifica delle tracce (riposizionamento checkpoint e modifica di traccia ‘Middle’)</vt:lpstr>
      <vt:lpstr>Hyperparameter tuning con GridSearch?</vt:lpstr>
      <vt:lpstr>Video Demo</vt:lpstr>
      <vt:lpstr>5  Risultati ottenuti</vt:lpstr>
      <vt:lpstr>Configurazioni Iperparametri per l’addestramento</vt:lpstr>
      <vt:lpstr>Configurazioni Iperparametri per l’addestramento  (post modifica tracce)</vt:lpstr>
      <vt:lpstr>Risultati ottenuti</vt:lpstr>
      <vt:lpstr>Confronto risultati col la versione del gioco precedente</vt:lpstr>
      <vt:lpstr>Grafici dei migliori test ottenuti</vt:lpstr>
      <vt:lpstr>6  Conclusioni e sviluppi futuri</vt:lpstr>
      <vt:lpstr>Conclusioni e sviluppi futuri</vt:lpstr>
      <vt:lpstr> 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11  Red Runner ML-Agents</dc:title>
  <dc:creator>GIACOMINI ALEX</dc:creator>
  <cp:lastModifiedBy>GIACOMINI ALEX</cp:lastModifiedBy>
  <cp:revision>56</cp:revision>
  <dcterms:created xsi:type="dcterms:W3CDTF">2022-05-31T15:04:44Z</dcterms:created>
  <dcterms:modified xsi:type="dcterms:W3CDTF">2022-06-17T10:42:44Z</dcterms:modified>
</cp:coreProperties>
</file>